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0.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1.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74" r:id="rId5"/>
    <p:sldMasterId id="2147483700" r:id="rId6"/>
    <p:sldMasterId id="2147483726" r:id="rId7"/>
  </p:sldMasterIdLst>
  <p:notesMasterIdLst>
    <p:notesMasterId r:id="rId35"/>
  </p:notesMasterIdLst>
  <p:sldIdLst>
    <p:sldId id="256" r:id="rId8"/>
    <p:sldId id="302" r:id="rId9"/>
    <p:sldId id="289" r:id="rId10"/>
    <p:sldId id="258" r:id="rId11"/>
    <p:sldId id="308" r:id="rId12"/>
    <p:sldId id="337" r:id="rId13"/>
    <p:sldId id="336" r:id="rId14"/>
    <p:sldId id="335" r:id="rId15"/>
    <p:sldId id="341" r:id="rId16"/>
    <p:sldId id="319" r:id="rId17"/>
    <p:sldId id="322" r:id="rId18"/>
    <p:sldId id="326" r:id="rId19"/>
    <p:sldId id="347" r:id="rId20"/>
    <p:sldId id="306" r:id="rId21"/>
    <p:sldId id="329" r:id="rId22"/>
    <p:sldId id="349" r:id="rId23"/>
    <p:sldId id="327" r:id="rId24"/>
    <p:sldId id="328" r:id="rId25"/>
    <p:sldId id="330" r:id="rId26"/>
    <p:sldId id="350" r:id="rId27"/>
    <p:sldId id="321" r:id="rId28"/>
    <p:sldId id="332" r:id="rId29"/>
    <p:sldId id="331" r:id="rId30"/>
    <p:sldId id="338" r:id="rId31"/>
    <p:sldId id="303" r:id="rId32"/>
    <p:sldId id="304" r:id="rId33"/>
    <p:sldId id="300" r:id="rId34"/>
  </p:sldIdLst>
  <p:sldSz cx="18288000" cy="10287000"/>
  <p:notesSz cx="6858000" cy="9144000"/>
  <p:embeddedFontLst>
    <p:embeddedFont>
      <p:font typeface="Antonio" panose="020B0604020202020204" charset="0"/>
      <p:regular r:id="rId36"/>
      <p:bold r:id="rId37"/>
    </p:embeddedFont>
    <p:embeddedFont>
      <p:font typeface="Antonio Bold" panose="020B0604020202020204" charset="0"/>
      <p:regular r:id="rId38"/>
      <p:bold r:id="rId39"/>
      <p:italic r:id="rId40"/>
      <p:boldItalic r:id="rId41"/>
    </p:embeddedFont>
    <p:embeddedFont>
      <p:font typeface="Antonio Light" panose="020B0604020202020204" charset="0"/>
      <p:regular r:id="rId42"/>
    </p:embeddedFont>
    <p:embeddedFont>
      <p:font typeface="Antonio Ultra-Bold" panose="020B0604020202020204" charset="0"/>
      <p:regular r:id="rId43"/>
      <p:bold r:id="rId44"/>
    </p:embeddedFont>
    <p:embeddedFont>
      <p:font typeface="Manrope" charset="0"/>
      <p:regular r:id="rId45"/>
      <p:bold r:id="rId46"/>
    </p:embeddedFont>
    <p:embeddedFont>
      <p:font typeface="Manrope ExtraBold" charset="0"/>
      <p:bold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66" userDrawn="1">
          <p15:clr>
            <a:srgbClr val="A4A3A4"/>
          </p15:clr>
        </p15:guide>
        <p15:guide id="3" orient="horz" pos="3104" userDrawn="1">
          <p15:clr>
            <a:srgbClr val="A4A3A4"/>
          </p15:clr>
        </p15:guide>
        <p15:guide id="4" orient="horz" pos="51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80B8"/>
    <a:srgbClr val="D70C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7"/>
    <p:restoredTop sz="80913" autoAdjust="0"/>
  </p:normalViewPr>
  <p:slideViewPr>
    <p:cSldViewPr snapToGrid="0" showGuides="1">
      <p:cViewPr>
        <p:scale>
          <a:sx n="60" d="100"/>
          <a:sy n="60" d="100"/>
        </p:scale>
        <p:origin x="1640" y="400"/>
      </p:cViewPr>
      <p:guideLst>
        <p:guide orient="horz" pos="2160"/>
        <p:guide pos="566"/>
        <p:guide orient="horz" pos="3104"/>
        <p:guide orient="horz" pos="5168"/>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font" Target="fonts/font4.fntdata"/><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3.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D70C7D"/>
            </a:solidFill>
            <a:ln>
              <a:noFill/>
            </a:ln>
          </c:spPr>
          <c:dPt>
            <c:idx val="0"/>
            <c:bubble3D val="0"/>
            <c:spPr>
              <a:solidFill>
                <a:srgbClr val="E380B8"/>
              </a:solidFill>
              <a:ln w="19050">
                <a:noFill/>
              </a:ln>
              <a:effectLst/>
            </c:spPr>
            <c:extLst>
              <c:ext xmlns:c16="http://schemas.microsoft.com/office/drawing/2014/chart" uri="{C3380CC4-5D6E-409C-BE32-E72D297353CC}">
                <c16:uniqueId val="{00000001-4C8A-814C-9DB1-40C694F25D84}"/>
              </c:ext>
            </c:extLst>
          </c:dPt>
          <c:dPt>
            <c:idx val="1"/>
            <c:bubble3D val="0"/>
            <c:spPr>
              <a:solidFill>
                <a:srgbClr val="D70C7D"/>
              </a:solidFill>
              <a:ln w="19050">
                <a:noFill/>
              </a:ln>
              <a:effectLst/>
            </c:spPr>
            <c:extLst>
              <c:ext xmlns:c16="http://schemas.microsoft.com/office/drawing/2014/chart" uri="{C3380CC4-5D6E-409C-BE32-E72D297353CC}">
                <c16:uniqueId val="{00000002-4C8A-814C-9DB1-40C694F25D84}"/>
              </c:ext>
            </c:extLst>
          </c:dPt>
          <c:cat>
            <c:strRef>
              <c:f>Sheet1!$A$2:$A$3</c:f>
              <c:strCache>
                <c:ptCount val="2"/>
                <c:pt idx="0">
                  <c:v>1st Qtr</c:v>
                </c:pt>
                <c:pt idx="1">
                  <c:v>2nd Qtr</c:v>
                </c:pt>
              </c:strCache>
            </c:strRef>
          </c:cat>
          <c:val>
            <c:numRef>
              <c:f>Sheet1!$B$2:$B$3</c:f>
              <c:numCache>
                <c:formatCode>General</c:formatCode>
                <c:ptCount val="2"/>
                <c:pt idx="0">
                  <c:v>15</c:v>
                </c:pt>
                <c:pt idx="1">
                  <c:v>85</c:v>
                </c:pt>
              </c:numCache>
            </c:numRef>
          </c:val>
          <c:extLst>
            <c:ext xmlns:c16="http://schemas.microsoft.com/office/drawing/2014/chart" uri="{C3380CC4-5D6E-409C-BE32-E72D297353CC}">
              <c16:uniqueId val="{00000000-4C8A-814C-9DB1-40C694F25D84}"/>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tx1">
                  <a:lumMod val="50000"/>
                  <a:lumOff val="50000"/>
                </a:schemeClr>
              </a:solidFill>
              <a:ln w="19050">
                <a:noFill/>
              </a:ln>
              <a:effectLst/>
            </c:spPr>
            <c:extLst>
              <c:ext xmlns:c16="http://schemas.microsoft.com/office/drawing/2014/chart" uri="{C3380CC4-5D6E-409C-BE32-E72D297353CC}">
                <c16:uniqueId val="{00000001-95C9-2B48-A88D-F59C13729DC4}"/>
              </c:ext>
            </c:extLst>
          </c:dPt>
          <c:dPt>
            <c:idx val="1"/>
            <c:bubble3D val="0"/>
            <c:spPr>
              <a:solidFill>
                <a:srgbClr val="D70C7D"/>
              </a:solidFill>
              <a:ln w="19050">
                <a:noFill/>
              </a:ln>
              <a:effectLst/>
            </c:spPr>
            <c:extLst>
              <c:ext xmlns:c16="http://schemas.microsoft.com/office/drawing/2014/chart" uri="{C3380CC4-5D6E-409C-BE32-E72D297353CC}">
                <c16:uniqueId val="{00000003-95C9-2B48-A88D-F59C13729DC4}"/>
              </c:ext>
            </c:extLst>
          </c:dPt>
          <c:dPt>
            <c:idx val="2"/>
            <c:bubble3D val="0"/>
            <c:spPr>
              <a:solidFill>
                <a:schemeClr val="bg1">
                  <a:lumMod val="75000"/>
                </a:schemeClr>
              </a:solidFill>
              <a:ln w="19050">
                <a:noFill/>
              </a:ln>
              <a:effectLst/>
            </c:spPr>
            <c:extLst>
              <c:ext xmlns:c16="http://schemas.microsoft.com/office/drawing/2014/chart" uri="{C3380CC4-5D6E-409C-BE32-E72D297353CC}">
                <c16:uniqueId val="{00000005-95C9-2B48-A88D-F59C13729DC4}"/>
              </c:ext>
            </c:extLst>
          </c:dPt>
          <c:dLbls>
            <c:spPr>
              <a:noFill/>
              <a:ln>
                <a:noFill/>
              </a:ln>
              <a:effectLst/>
            </c:spPr>
            <c:txPr>
              <a:bodyPr rot="0" spcFirstLastPara="1" vertOverflow="ellipsis" vert="horz" wrap="square" lIns="38100" tIns="19050" rIns="38100" bIns="19050" anchor="ctr" anchorCtr="1">
                <a:spAutoFit/>
              </a:bodyPr>
              <a:lstStyle/>
              <a:p>
                <a:pPr>
                  <a:defRPr sz="6000" b="0" i="0" u="none" strike="noStrike" kern="1200" baseline="0">
                    <a:solidFill>
                      <a:schemeClr val="bg1"/>
                    </a:solidFill>
                    <a:latin typeface="Antonio Light" pitchFamily="2" charset="77"/>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Brand-building</c:v>
                </c:pt>
                <c:pt idx="1">
                  <c:v>Both</c:v>
                </c:pt>
                <c:pt idx="2">
                  <c:v>Sales activation</c:v>
                </c:pt>
              </c:strCache>
            </c:strRef>
          </c:cat>
          <c:val>
            <c:numRef>
              <c:f>Sheet1!$B$2:$B$4</c:f>
              <c:numCache>
                <c:formatCode>0%</c:formatCode>
                <c:ptCount val="3"/>
                <c:pt idx="0">
                  <c:v>0.42</c:v>
                </c:pt>
                <c:pt idx="1">
                  <c:v>0.46</c:v>
                </c:pt>
                <c:pt idx="2">
                  <c:v>0.12</c:v>
                </c:pt>
              </c:numCache>
            </c:numRef>
          </c:val>
          <c:extLst>
            <c:ext xmlns:c16="http://schemas.microsoft.com/office/drawing/2014/chart" uri="{C3380CC4-5D6E-409C-BE32-E72D297353CC}">
              <c16:uniqueId val="{00000004-95C9-2B48-A88D-F59C13729DC4}"/>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800" b="0" i="0" u="none" strike="noStrike" kern="1200" spc="0" baseline="0">
                <a:solidFill>
                  <a:srgbClr val="FFFFFF"/>
                </a:solidFill>
                <a:latin typeface="+mn-lt"/>
                <a:ea typeface="+mn-ea"/>
                <a:cs typeface="Preahvihear" pitchFamily="2" charset="0"/>
              </a:defRPr>
            </a:pPr>
            <a:r>
              <a:rPr lang="en-US" sz="2800" b="0" i="0" u="none" strike="noStrike" kern="1200" spc="0" baseline="0">
                <a:solidFill>
                  <a:schemeClr val="tx1"/>
                </a:solidFill>
                <a:cs typeface="Preahvihear" pitchFamily="2" charset="0"/>
              </a:rPr>
              <a:t>Power user uplift to effect</a:t>
            </a:r>
            <a:endParaRPr lang="en-US" sz="2800" b="0" i="0" u="none" strike="noStrike" kern="1200" spc="0" baseline="0">
              <a:solidFill>
                <a:srgbClr val="FFFFFF"/>
              </a:solidFill>
              <a:cs typeface="Preahvihear"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sz="2800">
                <a:solidFill>
                  <a:srgbClr val="FFFFFF"/>
                </a:solidFill>
              </a:defRPr>
            </a:pPr>
            <a:endParaRPr lang="en-US" sz="2800" b="0" i="0" u="none" strike="noStrike" kern="1200" spc="0" baseline="0">
              <a:solidFill>
                <a:schemeClr val="tx1"/>
              </a:solidFill>
              <a:cs typeface="Preahvihear" pitchFamily="2"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800" b="0" i="0" u="none" strike="noStrike" kern="1200" spc="0" baseline="0">
              <a:solidFill>
                <a:srgbClr val="FFFFFF"/>
              </a:solidFill>
              <a:latin typeface="+mn-lt"/>
              <a:ea typeface="+mn-ea"/>
              <a:cs typeface="Preahvihear" pitchFamily="2" charset="0"/>
            </a:defRPr>
          </a:pPr>
          <a:endParaRPr lang="en-US"/>
        </a:p>
      </c:txPr>
    </c:title>
    <c:autoTitleDeleted val="0"/>
    <c:plotArea>
      <c:layout/>
      <c:barChart>
        <c:barDir val="col"/>
        <c:grouping val="clustered"/>
        <c:varyColors val="0"/>
        <c:ser>
          <c:idx val="0"/>
          <c:order val="0"/>
          <c:tx>
            <c:strRef>
              <c:f>Sheet1!$B$1</c:f>
              <c:strCache>
                <c:ptCount val="1"/>
                <c:pt idx="0">
                  <c:v>Column1</c:v>
                </c:pt>
              </c:strCache>
            </c:strRef>
          </c:tx>
          <c:spPr>
            <a:solidFill>
              <a:schemeClr val="bg1"/>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0-DA0E-564C-AF71-42524BD7BB73}"/>
              </c:ext>
            </c:extLst>
          </c:dPt>
          <c:dPt>
            <c:idx val="1"/>
            <c:invertIfNegative val="0"/>
            <c:bubble3D val="0"/>
            <c:spPr>
              <a:solidFill>
                <a:srgbClr val="E380B8"/>
              </a:solidFill>
              <a:ln>
                <a:noFill/>
              </a:ln>
              <a:effectLst/>
            </c:spPr>
            <c:extLst>
              <c:ext xmlns:c16="http://schemas.microsoft.com/office/drawing/2014/chart" uri="{C3380CC4-5D6E-409C-BE32-E72D297353CC}">
                <c16:uniqueId val="{00000001-DA0E-564C-AF71-42524BD7BB73}"/>
              </c:ext>
            </c:extLst>
          </c:dPt>
          <c:dPt>
            <c:idx val="2"/>
            <c:invertIfNegative val="0"/>
            <c:bubble3D val="0"/>
            <c:spPr>
              <a:solidFill>
                <a:srgbClr val="D70C7D"/>
              </a:solidFill>
              <a:ln>
                <a:noFill/>
              </a:ln>
              <a:effectLst/>
            </c:spPr>
            <c:extLst>
              <c:ext xmlns:c16="http://schemas.microsoft.com/office/drawing/2014/chart" uri="{C3380CC4-5D6E-409C-BE32-E72D297353CC}">
                <c16:uniqueId val="{00000002-DA0E-564C-AF71-42524BD7BB73}"/>
              </c:ext>
            </c:extLst>
          </c:dPt>
          <c:dLbls>
            <c:dLbl>
              <c:idx val="0"/>
              <c:tx>
                <c:rich>
                  <a:bodyPr rot="0" spcFirstLastPara="1" vertOverflow="ellipsis" vert="horz" wrap="square" lIns="38100" tIns="19050" rIns="38100" bIns="19050" anchor="ctr" anchorCtr="1">
                    <a:spAutoFit/>
                  </a:bodyPr>
                  <a:lstStyle/>
                  <a:p>
                    <a:pPr>
                      <a:defRPr sz="2800" b="1" i="0" u="none" strike="noStrike" kern="1200" baseline="0">
                        <a:solidFill>
                          <a:schemeClr val="bg1">
                            <a:lumMod val="75000"/>
                          </a:schemeClr>
                        </a:solidFill>
                        <a:latin typeface="Manrope ExtraBold" pitchFamily="2" charset="0"/>
                        <a:ea typeface="+mn-ea"/>
                        <a:cs typeface="Preahvihear" pitchFamily="2" charset="0"/>
                      </a:defRPr>
                    </a:pPr>
                    <a:r>
                      <a:rPr lang="en-US"/>
                      <a:t>+</a:t>
                    </a:r>
                    <a:fld id="{150E8091-4E3A-3D4C-AD80-0F8C8FD4BF80}" type="VALUE">
                      <a:rPr lang="en-US" smtClean="0"/>
                      <a:pPr>
                        <a:defRPr sz="2800" b="1">
                          <a:solidFill>
                            <a:schemeClr val="bg1">
                              <a:lumMod val="75000"/>
                            </a:schemeClr>
                          </a:solidFill>
                          <a:latin typeface="Manrope ExtraBold" pitchFamily="2"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lumMod val="75000"/>
                        </a:schemeClr>
                      </a:solidFill>
                      <a:latin typeface="Manrope ExtraBold" pitchFamily="2" charset="0"/>
                      <a:ea typeface="+mn-ea"/>
                      <a:cs typeface="Preahvihear" pitchFamily="2" charset="0"/>
                    </a:defRPr>
                  </a:pPr>
                  <a:endParaRPr lang="en-US"/>
                </a:p>
              </c:txP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DA0E-564C-AF71-42524BD7BB73}"/>
                </c:ext>
              </c:extLst>
            </c:dLbl>
            <c:dLbl>
              <c:idx val="1"/>
              <c:tx>
                <c:rich>
                  <a:bodyPr rot="0" spcFirstLastPara="1" vertOverflow="ellipsis" vert="horz" wrap="square" lIns="38100" tIns="19050" rIns="38100" bIns="19050" anchor="ctr" anchorCtr="1">
                    <a:spAutoFit/>
                  </a:bodyPr>
                  <a:lstStyle/>
                  <a:p>
                    <a:pPr>
                      <a:defRPr sz="2800" b="1" i="0" u="none" strike="noStrike" kern="1200" baseline="0">
                        <a:solidFill>
                          <a:srgbClr val="E380B8"/>
                        </a:solidFill>
                        <a:latin typeface="Manrope ExtraBold" pitchFamily="2" charset="0"/>
                        <a:ea typeface="+mn-ea"/>
                        <a:cs typeface="Preahvihear" pitchFamily="2" charset="0"/>
                      </a:defRPr>
                    </a:pPr>
                    <a:r>
                      <a:rPr lang="en-US"/>
                      <a:t>+</a:t>
                    </a:r>
                    <a:fld id="{422BC538-9A33-8844-8607-B91151AABC7E}" type="VALUE">
                      <a:rPr lang="en-US" smtClean="0"/>
                      <a:pPr>
                        <a:defRPr sz="2800" b="1">
                          <a:solidFill>
                            <a:srgbClr val="E380B8"/>
                          </a:solidFill>
                          <a:latin typeface="Manrope ExtraBold" pitchFamily="2"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E380B8"/>
                      </a:solidFill>
                      <a:latin typeface="Manrope ExtraBold" pitchFamily="2" charset="0"/>
                      <a:ea typeface="+mn-ea"/>
                      <a:cs typeface="Preahvihear" pitchFamily="2" charset="0"/>
                    </a:defRPr>
                  </a:pPr>
                  <a:endParaRPr lang="en-US"/>
                </a:p>
              </c:txP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DA0E-564C-AF71-42524BD7BB73}"/>
                </c:ext>
              </c:extLst>
            </c:dLbl>
            <c:dLbl>
              <c:idx val="2"/>
              <c:tx>
                <c:rich>
                  <a:bodyPr rot="0" spcFirstLastPara="1" vertOverflow="ellipsis" vert="horz" wrap="square" lIns="38100" tIns="19050" rIns="38100" bIns="19050" anchor="ctr" anchorCtr="1">
                    <a:noAutofit/>
                  </a:bodyPr>
                  <a:lstStyle/>
                  <a:p>
                    <a:pPr>
                      <a:defRPr sz="2800" b="1" i="0" u="none" strike="noStrike" kern="1200" baseline="0">
                        <a:solidFill>
                          <a:srgbClr val="D70C7D"/>
                        </a:solidFill>
                        <a:latin typeface="Manrope ExtraBold" pitchFamily="2" charset="0"/>
                        <a:ea typeface="+mn-ea"/>
                        <a:cs typeface="Preahvihear" pitchFamily="2" charset="0"/>
                      </a:defRPr>
                    </a:pPr>
                    <a:r>
                      <a:rPr lang="en-US"/>
                      <a:t>+</a:t>
                    </a:r>
                    <a:fld id="{AF85679A-E01B-1A41-A238-A236D64B6A28}" type="VALUE">
                      <a:rPr lang="en-US" smtClean="0"/>
                      <a:pPr>
                        <a:defRPr sz="2800" b="1">
                          <a:solidFill>
                            <a:srgbClr val="D70C7D"/>
                          </a:solidFill>
                          <a:latin typeface="Manrope ExtraBold" pitchFamily="2"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2800" b="1" i="0" u="none" strike="noStrike" kern="1200" baseline="0">
                      <a:solidFill>
                        <a:srgbClr val="D70C7D"/>
                      </a:solidFill>
                      <a:latin typeface="Manrope ExtraBold" pitchFamily="2" charset="0"/>
                      <a:ea typeface="+mn-ea"/>
                      <a:cs typeface="Preahvihear" pitchFamily="2" charset="0"/>
                    </a:defRPr>
                  </a:pPr>
                  <a:endParaRPr lang="en-US"/>
                </a:p>
              </c:txPr>
              <c:showLegendKey val="0"/>
              <c:showVal val="1"/>
              <c:showCatName val="0"/>
              <c:showSerName val="0"/>
              <c:showPercent val="0"/>
              <c:showBubbleSize val="0"/>
              <c:separator>, </c:separator>
              <c:extLst>
                <c:ext xmlns:c15="http://schemas.microsoft.com/office/drawing/2012/chart" uri="{CE6537A1-D6FC-4f65-9D91-7224C49458BB}">
                  <c15:layout>
                    <c:manualLayout>
                      <c:w val="0.21272138089256964"/>
                      <c:h val="0.10953426054983635"/>
                    </c:manualLayout>
                  </c15:layout>
                  <c15:dlblFieldTable/>
                  <c15:showDataLabelsRange val="0"/>
                </c:ext>
                <c:ext xmlns:c16="http://schemas.microsoft.com/office/drawing/2014/chart" uri="{C3380CC4-5D6E-409C-BE32-E72D297353CC}">
                  <c16:uniqueId val="{00000002-DA0E-564C-AF71-42524BD7BB73}"/>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lumMod val="50000"/>
                      </a:schemeClr>
                    </a:solidFill>
                    <a:latin typeface="Manrope ExtraBold" pitchFamily="2" charset="0"/>
                    <a:ea typeface="+mn-ea"/>
                    <a:cs typeface="Preahvihear" pitchFamily="2" charset="0"/>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Sales value</c:v>
                </c:pt>
                <c:pt idx="1">
                  <c:v>Profit gain</c:v>
                </c:pt>
                <c:pt idx="2">
                  <c:v>Market share</c:v>
                </c:pt>
              </c:strCache>
            </c:strRef>
          </c:cat>
          <c:val>
            <c:numRef>
              <c:f>Sheet1!$B$2:$B$4</c:f>
              <c:numCache>
                <c:formatCode>0%</c:formatCode>
                <c:ptCount val="3"/>
                <c:pt idx="0">
                  <c:v>0.17</c:v>
                </c:pt>
                <c:pt idx="1">
                  <c:v>0.25</c:v>
                </c:pt>
                <c:pt idx="2">
                  <c:v>1</c:v>
                </c:pt>
              </c:numCache>
            </c:numRef>
          </c:val>
          <c:extLst>
            <c:ext xmlns:c16="http://schemas.microsoft.com/office/drawing/2014/chart" uri="{C3380CC4-5D6E-409C-BE32-E72D297353CC}">
              <c16:uniqueId val="{00000000-5F29-DD40-8D15-B059DFD9B386}"/>
            </c:ext>
          </c:extLst>
        </c:ser>
        <c:dLbls>
          <c:showLegendKey val="0"/>
          <c:showVal val="0"/>
          <c:showCatName val="0"/>
          <c:showSerName val="0"/>
          <c:showPercent val="0"/>
          <c:showBubbleSize val="0"/>
        </c:dLbls>
        <c:gapWidth val="60"/>
        <c:overlap val="20"/>
        <c:axId val="1898413104"/>
        <c:axId val="1898539808"/>
      </c:barChart>
      <c:catAx>
        <c:axId val="189841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Preahvihear" pitchFamily="2" charset="0"/>
              </a:defRPr>
            </a:pPr>
            <a:endParaRPr lang="en-US"/>
          </a:p>
        </c:txPr>
        <c:crossAx val="1898539808"/>
        <c:crosses val="autoZero"/>
        <c:auto val="1"/>
        <c:lblAlgn val="ctr"/>
        <c:lblOffset val="100"/>
        <c:noMultiLvlLbl val="0"/>
      </c:catAx>
      <c:valAx>
        <c:axId val="1898539808"/>
        <c:scaling>
          <c:orientation val="minMax"/>
        </c:scaling>
        <c:delete val="1"/>
        <c:axPos val="l"/>
        <c:numFmt formatCode="0%" sourceLinked="1"/>
        <c:majorTickMark val="none"/>
        <c:minorTickMark val="none"/>
        <c:tickLblPos val="nextTo"/>
        <c:crossAx val="1898413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bg1"/>
          </a:solidFill>
          <a:latin typeface="+mn-lt"/>
          <a:cs typeface="Preahvihear" pitchFamily="2"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800" b="0" i="0" u="none" strike="noStrike" kern="1200" spc="0" baseline="0">
                <a:solidFill>
                  <a:srgbClr val="FFFFFF"/>
                </a:solidFill>
                <a:latin typeface="+mn-lt"/>
                <a:ea typeface="+mn-ea"/>
                <a:cs typeface="Preahvihear" pitchFamily="2" charset="0"/>
              </a:defRPr>
            </a:pPr>
            <a:r>
              <a:rPr lang="en-US" sz="2800" b="0" i="0" u="none" strike="noStrike" kern="1200" spc="0" baseline="0">
                <a:solidFill>
                  <a:schemeClr val="tx1"/>
                </a:solidFill>
                <a:cs typeface="Preahvihear" pitchFamily="2" charset="0"/>
              </a:rPr>
              <a:t>Power user uplift to effect</a:t>
            </a:r>
            <a:endParaRPr lang="en-US" sz="2800" b="0" i="0" u="none" strike="noStrike" kern="1200" spc="0" baseline="0">
              <a:solidFill>
                <a:srgbClr val="FFFFFF"/>
              </a:solidFill>
              <a:cs typeface="Preahvihear"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sz="2800">
                <a:solidFill>
                  <a:srgbClr val="FFFFFF"/>
                </a:solidFill>
              </a:defRPr>
            </a:pPr>
            <a:endParaRPr lang="en-US" sz="2800" b="0" i="0" u="none" strike="noStrike" kern="1200" spc="0" baseline="0">
              <a:solidFill>
                <a:schemeClr val="tx1"/>
              </a:solidFill>
              <a:cs typeface="Preahvihear" pitchFamily="2" charset="0"/>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800" b="0" i="0" u="none" strike="noStrike" kern="1200" spc="0" baseline="0">
              <a:solidFill>
                <a:srgbClr val="FFFFFF"/>
              </a:solidFill>
              <a:latin typeface="+mn-lt"/>
              <a:ea typeface="+mn-ea"/>
              <a:cs typeface="Preahvihear" pitchFamily="2" charset="0"/>
            </a:defRPr>
          </a:pPr>
          <a:endParaRPr lang="en-US"/>
        </a:p>
      </c:txPr>
    </c:title>
    <c:autoTitleDeleted val="0"/>
    <c:plotArea>
      <c:layout/>
      <c:barChart>
        <c:barDir val="col"/>
        <c:grouping val="clustered"/>
        <c:varyColors val="0"/>
        <c:ser>
          <c:idx val="0"/>
          <c:order val="0"/>
          <c:tx>
            <c:strRef>
              <c:f>Sheet1!$B$1</c:f>
              <c:strCache>
                <c:ptCount val="1"/>
                <c:pt idx="0">
                  <c:v>Column1</c:v>
                </c:pt>
              </c:strCache>
            </c:strRef>
          </c:tx>
          <c:spPr>
            <a:solidFill>
              <a:schemeClr val="bg1"/>
            </a:solidFill>
            <a:ln>
              <a:noFill/>
            </a:ln>
            <a:effectLst/>
          </c:spPr>
          <c:invertIfNegative val="0"/>
          <c:dPt>
            <c:idx val="0"/>
            <c:invertIfNegative val="0"/>
            <c:bubble3D val="0"/>
            <c:spPr>
              <a:solidFill>
                <a:schemeClr val="bg1">
                  <a:lumMod val="75000"/>
                </a:schemeClr>
              </a:solidFill>
              <a:ln>
                <a:noFill/>
              </a:ln>
              <a:effectLst/>
            </c:spPr>
            <c:extLst>
              <c:ext xmlns:c16="http://schemas.microsoft.com/office/drawing/2014/chart" uri="{C3380CC4-5D6E-409C-BE32-E72D297353CC}">
                <c16:uniqueId val="{00000000-DA0E-564C-AF71-42524BD7BB73}"/>
              </c:ext>
            </c:extLst>
          </c:dPt>
          <c:dPt>
            <c:idx val="1"/>
            <c:invertIfNegative val="0"/>
            <c:bubble3D val="0"/>
            <c:spPr>
              <a:solidFill>
                <a:srgbClr val="E380B8"/>
              </a:solidFill>
              <a:ln>
                <a:noFill/>
              </a:ln>
              <a:effectLst/>
            </c:spPr>
            <c:extLst>
              <c:ext xmlns:c16="http://schemas.microsoft.com/office/drawing/2014/chart" uri="{C3380CC4-5D6E-409C-BE32-E72D297353CC}">
                <c16:uniqueId val="{00000001-DA0E-564C-AF71-42524BD7BB73}"/>
              </c:ext>
            </c:extLst>
          </c:dPt>
          <c:dPt>
            <c:idx val="2"/>
            <c:invertIfNegative val="0"/>
            <c:bubble3D val="0"/>
            <c:spPr>
              <a:solidFill>
                <a:srgbClr val="D70C7D"/>
              </a:solidFill>
              <a:ln>
                <a:noFill/>
              </a:ln>
              <a:effectLst/>
            </c:spPr>
            <c:extLst>
              <c:ext xmlns:c16="http://schemas.microsoft.com/office/drawing/2014/chart" uri="{C3380CC4-5D6E-409C-BE32-E72D297353CC}">
                <c16:uniqueId val="{00000002-DA0E-564C-AF71-42524BD7BB73}"/>
              </c:ext>
            </c:extLst>
          </c:dPt>
          <c:dLbls>
            <c:dLbl>
              <c:idx val="0"/>
              <c:tx>
                <c:rich>
                  <a:bodyPr rot="0" spcFirstLastPara="1" vertOverflow="ellipsis" vert="horz" wrap="square" lIns="38100" tIns="19050" rIns="38100" bIns="19050" anchor="ctr" anchorCtr="1">
                    <a:spAutoFit/>
                  </a:bodyPr>
                  <a:lstStyle/>
                  <a:p>
                    <a:pPr>
                      <a:defRPr sz="2800" b="1" i="0" u="none" strike="noStrike" kern="1200" baseline="0">
                        <a:solidFill>
                          <a:schemeClr val="bg1">
                            <a:lumMod val="75000"/>
                          </a:schemeClr>
                        </a:solidFill>
                        <a:latin typeface="Manrope ExtraBold" pitchFamily="2" charset="0"/>
                        <a:ea typeface="+mn-ea"/>
                        <a:cs typeface="Preahvihear" pitchFamily="2" charset="0"/>
                      </a:defRPr>
                    </a:pPr>
                    <a:r>
                      <a:rPr lang="en-US"/>
                      <a:t>+</a:t>
                    </a:r>
                    <a:fld id="{150E8091-4E3A-3D4C-AD80-0F8C8FD4BF80}" type="VALUE">
                      <a:rPr lang="en-US" smtClean="0"/>
                      <a:pPr>
                        <a:defRPr sz="2800" b="1">
                          <a:solidFill>
                            <a:schemeClr val="bg1">
                              <a:lumMod val="75000"/>
                            </a:schemeClr>
                          </a:solidFill>
                          <a:latin typeface="Manrope ExtraBold" pitchFamily="2"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lumMod val="75000"/>
                        </a:schemeClr>
                      </a:solidFill>
                      <a:latin typeface="Manrope ExtraBold" pitchFamily="2" charset="0"/>
                      <a:ea typeface="+mn-ea"/>
                      <a:cs typeface="Preahvihear" pitchFamily="2" charset="0"/>
                    </a:defRPr>
                  </a:pPr>
                  <a:endParaRPr lang="en-US"/>
                </a:p>
              </c:txP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DA0E-564C-AF71-42524BD7BB73}"/>
                </c:ext>
              </c:extLst>
            </c:dLbl>
            <c:dLbl>
              <c:idx val="1"/>
              <c:tx>
                <c:rich>
                  <a:bodyPr rot="0" spcFirstLastPara="1" vertOverflow="ellipsis" vert="horz" wrap="square" lIns="38100" tIns="19050" rIns="38100" bIns="19050" anchor="ctr" anchorCtr="1">
                    <a:spAutoFit/>
                  </a:bodyPr>
                  <a:lstStyle/>
                  <a:p>
                    <a:pPr>
                      <a:defRPr sz="2800" b="1" i="0" u="none" strike="noStrike" kern="1200" baseline="0">
                        <a:solidFill>
                          <a:srgbClr val="E380B8"/>
                        </a:solidFill>
                        <a:latin typeface="Manrope ExtraBold" pitchFamily="2" charset="0"/>
                        <a:ea typeface="+mn-ea"/>
                        <a:cs typeface="Preahvihear" pitchFamily="2" charset="0"/>
                      </a:defRPr>
                    </a:pPr>
                    <a:r>
                      <a:rPr lang="en-US"/>
                      <a:t>+</a:t>
                    </a:r>
                    <a:fld id="{422BC538-9A33-8844-8607-B91151AABC7E}" type="VALUE">
                      <a:rPr lang="en-US" smtClean="0"/>
                      <a:pPr>
                        <a:defRPr sz="2800" b="1">
                          <a:solidFill>
                            <a:srgbClr val="E380B8"/>
                          </a:solidFill>
                          <a:latin typeface="Manrope ExtraBold" pitchFamily="2"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E380B8"/>
                      </a:solidFill>
                      <a:latin typeface="Manrope ExtraBold" pitchFamily="2" charset="0"/>
                      <a:ea typeface="+mn-ea"/>
                      <a:cs typeface="Preahvihear" pitchFamily="2" charset="0"/>
                    </a:defRPr>
                  </a:pPr>
                  <a:endParaRPr lang="en-US"/>
                </a:p>
              </c:txP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DA0E-564C-AF71-42524BD7BB73}"/>
                </c:ext>
              </c:extLst>
            </c:dLbl>
            <c:dLbl>
              <c:idx val="2"/>
              <c:tx>
                <c:rich>
                  <a:bodyPr rot="0" spcFirstLastPara="1" vertOverflow="ellipsis" vert="horz" wrap="square" lIns="38100" tIns="19050" rIns="38100" bIns="19050" anchor="ctr" anchorCtr="1">
                    <a:noAutofit/>
                  </a:bodyPr>
                  <a:lstStyle/>
                  <a:p>
                    <a:pPr>
                      <a:defRPr sz="2800" b="1" i="0" u="none" strike="noStrike" kern="1200" baseline="0">
                        <a:solidFill>
                          <a:srgbClr val="D70C7D"/>
                        </a:solidFill>
                        <a:latin typeface="Manrope ExtraBold" pitchFamily="2" charset="0"/>
                        <a:ea typeface="+mn-ea"/>
                        <a:cs typeface="Preahvihear" pitchFamily="2" charset="0"/>
                      </a:defRPr>
                    </a:pPr>
                    <a:r>
                      <a:rPr lang="en-US"/>
                      <a:t>+</a:t>
                    </a:r>
                    <a:fld id="{AF85679A-E01B-1A41-A238-A236D64B6A28}" type="VALUE">
                      <a:rPr lang="en-US" smtClean="0"/>
                      <a:pPr>
                        <a:defRPr sz="2800" b="1">
                          <a:solidFill>
                            <a:srgbClr val="D70C7D"/>
                          </a:solidFill>
                          <a:latin typeface="Manrope ExtraBold" pitchFamily="2" charset="0"/>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2800" b="1" i="0" u="none" strike="noStrike" kern="1200" baseline="0">
                      <a:solidFill>
                        <a:srgbClr val="D70C7D"/>
                      </a:solidFill>
                      <a:latin typeface="Manrope ExtraBold" pitchFamily="2" charset="0"/>
                      <a:ea typeface="+mn-ea"/>
                      <a:cs typeface="Preahvihear" pitchFamily="2" charset="0"/>
                    </a:defRPr>
                  </a:pPr>
                  <a:endParaRPr lang="en-US"/>
                </a:p>
              </c:txPr>
              <c:showLegendKey val="0"/>
              <c:showVal val="1"/>
              <c:showCatName val="0"/>
              <c:showSerName val="0"/>
              <c:showPercent val="0"/>
              <c:showBubbleSize val="0"/>
              <c:separator>, </c:separator>
              <c:extLst>
                <c:ext xmlns:c15="http://schemas.microsoft.com/office/drawing/2012/chart" uri="{CE6537A1-D6FC-4f65-9D91-7224C49458BB}">
                  <c15:layout>
                    <c:manualLayout>
                      <c:w val="0.21272138089256964"/>
                      <c:h val="0.10953426054983635"/>
                    </c:manualLayout>
                  </c15:layout>
                  <c15:dlblFieldTable/>
                  <c15:showDataLabelsRange val="0"/>
                </c:ext>
                <c:ext xmlns:c16="http://schemas.microsoft.com/office/drawing/2014/chart" uri="{C3380CC4-5D6E-409C-BE32-E72D297353CC}">
                  <c16:uniqueId val="{00000002-DA0E-564C-AF71-42524BD7BB73}"/>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lumMod val="50000"/>
                      </a:schemeClr>
                    </a:solidFill>
                    <a:latin typeface="Manrope ExtraBold" pitchFamily="2" charset="0"/>
                    <a:ea typeface="+mn-ea"/>
                    <a:cs typeface="Preahvihear" pitchFamily="2" charset="0"/>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Sales value</c:v>
                </c:pt>
                <c:pt idx="1">
                  <c:v>Profit gain</c:v>
                </c:pt>
                <c:pt idx="2">
                  <c:v>Market share</c:v>
                </c:pt>
              </c:strCache>
            </c:strRef>
          </c:cat>
          <c:val>
            <c:numRef>
              <c:f>Sheet1!$B$2:$B$4</c:f>
              <c:numCache>
                <c:formatCode>0%</c:formatCode>
                <c:ptCount val="3"/>
                <c:pt idx="0">
                  <c:v>0.17</c:v>
                </c:pt>
                <c:pt idx="1">
                  <c:v>0.25</c:v>
                </c:pt>
                <c:pt idx="2">
                  <c:v>1</c:v>
                </c:pt>
              </c:numCache>
            </c:numRef>
          </c:val>
          <c:extLst>
            <c:ext xmlns:c16="http://schemas.microsoft.com/office/drawing/2014/chart" uri="{C3380CC4-5D6E-409C-BE32-E72D297353CC}">
              <c16:uniqueId val="{00000000-5F29-DD40-8D15-B059DFD9B386}"/>
            </c:ext>
          </c:extLst>
        </c:ser>
        <c:dLbls>
          <c:showLegendKey val="0"/>
          <c:showVal val="0"/>
          <c:showCatName val="0"/>
          <c:showSerName val="0"/>
          <c:showPercent val="0"/>
          <c:showBubbleSize val="0"/>
        </c:dLbls>
        <c:gapWidth val="60"/>
        <c:overlap val="20"/>
        <c:axId val="1898413104"/>
        <c:axId val="1898539808"/>
      </c:barChart>
      <c:catAx>
        <c:axId val="189841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Preahvihear" pitchFamily="2" charset="0"/>
              </a:defRPr>
            </a:pPr>
            <a:endParaRPr lang="en-US"/>
          </a:p>
        </c:txPr>
        <c:crossAx val="1898539808"/>
        <c:crosses val="autoZero"/>
        <c:auto val="1"/>
        <c:lblAlgn val="ctr"/>
        <c:lblOffset val="100"/>
        <c:noMultiLvlLbl val="0"/>
      </c:catAx>
      <c:valAx>
        <c:axId val="1898539808"/>
        <c:scaling>
          <c:orientation val="minMax"/>
        </c:scaling>
        <c:delete val="1"/>
        <c:axPos val="l"/>
        <c:numFmt formatCode="0%" sourceLinked="1"/>
        <c:majorTickMark val="none"/>
        <c:minorTickMark val="none"/>
        <c:tickLblPos val="nextTo"/>
        <c:crossAx val="1898413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bg1"/>
          </a:solidFill>
          <a:latin typeface="+mn-lt"/>
          <a:cs typeface="Preahvihear" pitchFamily="2"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solidFill>
                <a:latin typeface="+mn-lt"/>
                <a:ea typeface="+mn-ea"/>
                <a:cs typeface="Preahvihear" pitchFamily="2" charset="0"/>
              </a:defRPr>
            </a:pPr>
            <a:r>
              <a:rPr lang="en-US" sz="3200">
                <a:solidFill>
                  <a:schemeClr val="tx1"/>
                </a:solidFill>
              </a:rPr>
              <a:t>Sales activation uplift</a:t>
            </a:r>
          </a:p>
          <a:p>
            <a:pPr>
              <a:defRPr sz="3200">
                <a:solidFill>
                  <a:schemeClr val="tx1"/>
                </a:solidFill>
              </a:defRPr>
            </a:pPr>
            <a:endParaRPr lang="en-US" sz="3200">
              <a:solidFill>
                <a:schemeClr val="tx1"/>
              </a:solidFill>
            </a:endParaRPr>
          </a:p>
        </c:rich>
      </c:tx>
      <c:layout>
        <c:manualLayout>
          <c:xMode val="edge"/>
          <c:yMode val="edge"/>
          <c:x val="0.24343787671848421"/>
          <c:y val="1.2284216136430246E-2"/>
        </c:manualLayout>
      </c:layout>
      <c:overlay val="0"/>
      <c:spPr>
        <a:noFill/>
        <a:ln>
          <a:noFill/>
        </a:ln>
        <a:effectLst/>
      </c:spPr>
      <c:txPr>
        <a:bodyPr rot="0" spcFirstLastPara="1" vertOverflow="ellipsis" vert="horz" wrap="square" anchor="ctr" anchorCtr="1"/>
        <a:lstStyle/>
        <a:p>
          <a:pPr>
            <a:defRPr sz="3200" b="0" i="0" u="none" strike="noStrike" kern="1200" spc="0" baseline="0">
              <a:solidFill>
                <a:schemeClr val="tx1"/>
              </a:solidFill>
              <a:latin typeface="+mn-lt"/>
              <a:ea typeface="+mn-ea"/>
              <a:cs typeface="Preahvihear" pitchFamily="2" charset="0"/>
            </a:defRPr>
          </a:pPr>
          <a:endParaRPr lang="en-US"/>
        </a:p>
      </c:txPr>
    </c:title>
    <c:autoTitleDeleted val="0"/>
    <c:plotArea>
      <c:layout/>
      <c:barChart>
        <c:barDir val="col"/>
        <c:grouping val="clustered"/>
        <c:varyColors val="0"/>
        <c:ser>
          <c:idx val="0"/>
          <c:order val="0"/>
          <c:tx>
            <c:strRef>
              <c:f>Sheet1!$B$1</c:f>
              <c:strCache>
                <c:ptCount val="1"/>
                <c:pt idx="0">
                  <c:v>Column1</c:v>
                </c:pt>
              </c:strCache>
            </c:strRef>
          </c:tx>
          <c:spPr>
            <a:solidFill>
              <a:srgbClr val="D70C7D"/>
            </a:solidFill>
            <a:ln>
              <a:noFill/>
            </a:ln>
            <a:effectLst/>
          </c:spPr>
          <c:invertIfNegative val="0"/>
          <c:dPt>
            <c:idx val="0"/>
            <c:invertIfNegative val="0"/>
            <c:bubble3D val="0"/>
            <c:spPr>
              <a:solidFill>
                <a:srgbClr val="E380B8"/>
              </a:solidFill>
              <a:ln>
                <a:noFill/>
              </a:ln>
              <a:effectLst/>
            </c:spPr>
            <c:extLst>
              <c:ext xmlns:c16="http://schemas.microsoft.com/office/drawing/2014/chart" uri="{C3380CC4-5D6E-409C-BE32-E72D297353CC}">
                <c16:uniqueId val="{00000000-DA0E-564C-AF71-42524BD7BB73}"/>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2-DA0E-564C-AF71-42524BD7BB73}"/>
              </c:ext>
            </c:extLst>
          </c:dPt>
          <c:dLbls>
            <c:dLbl>
              <c:idx val="0"/>
              <c:tx>
                <c:rich>
                  <a:bodyPr rot="0" spcFirstLastPara="1" vertOverflow="ellipsis" vert="horz" wrap="square" lIns="38100" tIns="19050" rIns="38100" bIns="19050" anchor="ctr" anchorCtr="1">
                    <a:spAutoFit/>
                  </a:bodyPr>
                  <a:lstStyle/>
                  <a:p>
                    <a:pPr>
                      <a:defRPr sz="2800" b="1" i="0" u="none" strike="noStrike" kern="1200" baseline="0">
                        <a:solidFill>
                          <a:srgbClr val="E380B8"/>
                        </a:solidFill>
                        <a:latin typeface="Manrope ExtraBold" pitchFamily="2" charset="0"/>
                        <a:ea typeface="+mn-ea"/>
                        <a:cs typeface="Preahvihear" pitchFamily="2" charset="0"/>
                      </a:defRPr>
                    </a:pPr>
                    <a:fld id="{150E8091-4E3A-3D4C-AD80-0F8C8FD4BF80}" type="VALUE">
                      <a:rPr lang="en-US" smtClean="0">
                        <a:solidFill>
                          <a:srgbClr val="E380B8"/>
                        </a:solidFill>
                      </a:rPr>
                      <a:pPr>
                        <a:defRPr sz="2800" b="1">
                          <a:solidFill>
                            <a:srgbClr val="E380B8"/>
                          </a:solidFill>
                          <a:latin typeface="Manrope ExtraBold" pitchFamily="2" charset="0"/>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E380B8"/>
                      </a:solidFill>
                      <a:latin typeface="Manrope ExtraBold" pitchFamily="2" charset="0"/>
                      <a:ea typeface="+mn-ea"/>
                      <a:cs typeface="Preahvihear" pitchFamily="2" charset="0"/>
                    </a:defRPr>
                  </a:pPr>
                  <a:endParaRPr lang="en-GB"/>
                </a:p>
              </c:txP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DA0E-564C-AF71-42524BD7BB73}"/>
                </c:ext>
              </c:extLst>
            </c:dLbl>
            <c:dLbl>
              <c:idx val="1"/>
              <c:tx>
                <c:rich>
                  <a:bodyPr/>
                  <a:lstStyle/>
                  <a:p>
                    <a:fld id="{422BC538-9A33-8844-8607-B91151AABC7E}" type="VALUE">
                      <a:rPr lang="en-US" smtClean="0">
                        <a:solidFill>
                          <a:srgbClr val="D70C7D"/>
                        </a:solidFill>
                      </a:rPr>
                      <a:pPr/>
                      <a:t>[VALUE]</a:t>
                    </a:fld>
                    <a:endParaRPr lang="en-GB"/>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DA0E-564C-AF71-42524BD7BB73}"/>
                </c:ext>
              </c:extLst>
            </c:dLbl>
            <c:dLbl>
              <c:idx val="2"/>
              <c:tx>
                <c:rich>
                  <a:bodyPr rot="0" spcFirstLastPara="1" vertOverflow="ellipsis" vert="horz" wrap="square" lIns="38100" tIns="19050" rIns="38100" bIns="19050" anchor="ctr" anchorCtr="1">
                    <a:noAutofit/>
                  </a:bodyPr>
                  <a:lstStyle/>
                  <a:p>
                    <a:pPr>
                      <a:defRPr sz="2800" b="1" i="0" u="none" strike="noStrike" kern="1200" baseline="0">
                        <a:solidFill>
                          <a:schemeClr val="bg1">
                            <a:lumMod val="75000"/>
                          </a:schemeClr>
                        </a:solidFill>
                        <a:latin typeface="Manrope ExtraBold" pitchFamily="2" charset="0"/>
                        <a:ea typeface="+mn-ea"/>
                        <a:cs typeface="Preahvihear" pitchFamily="2" charset="0"/>
                      </a:defRPr>
                    </a:pPr>
                    <a:fld id="{AF85679A-E01B-1A41-A238-A236D64B6A28}" type="VALUE">
                      <a:rPr lang="en-US" smtClean="0">
                        <a:solidFill>
                          <a:schemeClr val="bg1">
                            <a:lumMod val="75000"/>
                          </a:schemeClr>
                        </a:solidFill>
                      </a:rPr>
                      <a:pPr>
                        <a:defRPr sz="2800" b="1">
                          <a:solidFill>
                            <a:schemeClr val="bg1">
                              <a:lumMod val="75000"/>
                            </a:schemeClr>
                          </a:solidFill>
                          <a:latin typeface="Manrope ExtraBold" pitchFamily="2" charset="0"/>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2800" b="1" i="0" u="none" strike="noStrike" kern="1200" baseline="0">
                      <a:solidFill>
                        <a:schemeClr val="bg1">
                          <a:lumMod val="75000"/>
                        </a:schemeClr>
                      </a:solidFill>
                      <a:latin typeface="Manrope ExtraBold" pitchFamily="2" charset="0"/>
                      <a:ea typeface="+mn-ea"/>
                      <a:cs typeface="Preahvihear" pitchFamily="2" charset="0"/>
                    </a:defRPr>
                  </a:pPr>
                  <a:endParaRPr lang="en-GB"/>
                </a:p>
              </c:txPr>
              <c:showLegendKey val="0"/>
              <c:showVal val="1"/>
              <c:showCatName val="0"/>
              <c:showSerName val="0"/>
              <c:showPercent val="0"/>
              <c:showBubbleSize val="0"/>
              <c:separator>, </c:separator>
              <c:extLst>
                <c:ext xmlns:c15="http://schemas.microsoft.com/office/drawing/2012/chart" uri="{CE6537A1-D6FC-4f65-9D91-7224C49458BB}">
                  <c15:layout>
                    <c:manualLayout>
                      <c:w val="0.21272138089256964"/>
                      <c:h val="0.10953426054983635"/>
                    </c:manualLayout>
                  </c15:layout>
                  <c15:dlblFieldTable/>
                  <c15:showDataLabelsRange val="0"/>
                </c:ext>
                <c:ext xmlns:c16="http://schemas.microsoft.com/office/drawing/2014/chart" uri="{C3380CC4-5D6E-409C-BE32-E72D297353CC}">
                  <c16:uniqueId val="{00000002-DA0E-564C-AF71-42524BD7BB73}"/>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D70C7D"/>
                    </a:solidFill>
                    <a:latin typeface="Manrope ExtraBold" pitchFamily="2" charset="0"/>
                    <a:ea typeface="+mn-ea"/>
                    <a:cs typeface="Preahvihear" pitchFamily="2" charset="0"/>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Brand message</c:v>
                </c:pt>
                <c:pt idx="1">
                  <c:v>Sales message</c:v>
                </c:pt>
              </c:strCache>
            </c:strRef>
          </c:cat>
          <c:val>
            <c:numRef>
              <c:f>Sheet1!$B$2:$B$3</c:f>
              <c:numCache>
                <c:formatCode>0%</c:formatCode>
                <c:ptCount val="2"/>
                <c:pt idx="0">
                  <c:v>0.43</c:v>
                </c:pt>
                <c:pt idx="1">
                  <c:v>0.75</c:v>
                </c:pt>
              </c:numCache>
            </c:numRef>
          </c:val>
          <c:extLst>
            <c:ext xmlns:c16="http://schemas.microsoft.com/office/drawing/2014/chart" uri="{C3380CC4-5D6E-409C-BE32-E72D297353CC}">
              <c16:uniqueId val="{00000000-5F29-DD40-8D15-B059DFD9B386}"/>
            </c:ext>
          </c:extLst>
        </c:ser>
        <c:dLbls>
          <c:showLegendKey val="0"/>
          <c:showVal val="0"/>
          <c:showCatName val="0"/>
          <c:showSerName val="0"/>
          <c:showPercent val="0"/>
          <c:showBubbleSize val="0"/>
        </c:dLbls>
        <c:gapWidth val="60"/>
        <c:overlap val="20"/>
        <c:axId val="1898413104"/>
        <c:axId val="1898539808"/>
      </c:barChart>
      <c:catAx>
        <c:axId val="189841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Preahvihear" pitchFamily="2" charset="0"/>
              </a:defRPr>
            </a:pPr>
            <a:endParaRPr lang="en-US"/>
          </a:p>
        </c:txPr>
        <c:crossAx val="1898539808"/>
        <c:crosses val="autoZero"/>
        <c:auto val="1"/>
        <c:lblAlgn val="ctr"/>
        <c:lblOffset val="100"/>
        <c:noMultiLvlLbl val="0"/>
      </c:catAx>
      <c:valAx>
        <c:axId val="1898539808"/>
        <c:scaling>
          <c:orientation val="minMax"/>
        </c:scaling>
        <c:delete val="1"/>
        <c:axPos val="l"/>
        <c:numFmt formatCode="0%" sourceLinked="1"/>
        <c:majorTickMark val="none"/>
        <c:minorTickMark val="none"/>
        <c:tickLblPos val="nextTo"/>
        <c:crossAx val="1898413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bg1"/>
          </a:solidFill>
          <a:latin typeface="+mn-lt"/>
          <a:cs typeface="Preahvihear" pitchFamily="2"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D70C7D"/>
            </a:solidFill>
            <a:ln>
              <a:noFill/>
            </a:ln>
            <a:effectLst/>
          </c:spPr>
          <c:invertIfNegative val="0"/>
          <c:dPt>
            <c:idx val="0"/>
            <c:invertIfNegative val="0"/>
            <c:bubble3D val="0"/>
            <c:spPr>
              <a:solidFill>
                <a:srgbClr val="D70C7D"/>
              </a:solidFill>
              <a:ln>
                <a:noFill/>
              </a:ln>
              <a:effectLst/>
            </c:spPr>
            <c:extLst>
              <c:ext xmlns:c16="http://schemas.microsoft.com/office/drawing/2014/chart" uri="{C3380CC4-5D6E-409C-BE32-E72D297353CC}">
                <c16:uniqueId val="{00000000-DA0E-564C-AF71-42524BD7BB73}"/>
              </c:ext>
            </c:extLst>
          </c:dPt>
          <c:dPt>
            <c:idx val="1"/>
            <c:invertIfNegative val="0"/>
            <c:bubble3D val="0"/>
            <c:spPr>
              <a:solidFill>
                <a:srgbClr val="E380B8"/>
              </a:solidFill>
              <a:ln>
                <a:noFill/>
              </a:ln>
              <a:effectLst/>
            </c:spPr>
            <c:extLst>
              <c:ext xmlns:c16="http://schemas.microsoft.com/office/drawing/2014/chart" uri="{C3380CC4-5D6E-409C-BE32-E72D297353CC}">
                <c16:uniqueId val="{00000001-DA0E-564C-AF71-42524BD7BB73}"/>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2-DA0E-564C-AF71-42524BD7BB73}"/>
              </c:ext>
            </c:extLst>
          </c:dPt>
          <c:dLbls>
            <c:dLbl>
              <c:idx val="0"/>
              <c:tx>
                <c:rich>
                  <a:bodyPr/>
                  <a:lstStyle/>
                  <a:p>
                    <a:fld id="{150E8091-4E3A-3D4C-AD80-0F8C8FD4BF80}" type="VALUE">
                      <a:rPr lang="en-US" sz="2400" smtClean="0">
                        <a:solidFill>
                          <a:srgbClr val="D70C7D"/>
                        </a:solidFill>
                      </a:rPr>
                      <a:pPr/>
                      <a:t>[VALUE]</a:t>
                    </a:fld>
                    <a:endParaRPr lang="en-GB"/>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DA0E-564C-AF71-42524BD7BB73}"/>
                </c:ext>
              </c:extLst>
            </c:dLbl>
            <c:dLbl>
              <c:idx val="1"/>
              <c:tx>
                <c:rich>
                  <a:bodyPr rot="0" spcFirstLastPara="1" vertOverflow="ellipsis" vert="horz" wrap="square" lIns="38100" tIns="19050" rIns="38100" bIns="19050" anchor="ctr" anchorCtr="1">
                    <a:spAutoFit/>
                  </a:bodyPr>
                  <a:lstStyle/>
                  <a:p>
                    <a:pPr>
                      <a:defRPr sz="2400" b="1" i="0" u="none" strike="noStrike" kern="1200" baseline="0">
                        <a:solidFill>
                          <a:srgbClr val="E380B8"/>
                        </a:solidFill>
                        <a:latin typeface="Manrope ExtraBold" pitchFamily="2" charset="0"/>
                        <a:ea typeface="+mn-ea"/>
                        <a:cs typeface="Preahvihear" pitchFamily="2" charset="0"/>
                      </a:defRPr>
                    </a:pPr>
                    <a:fld id="{422BC538-9A33-8844-8607-B91151AABC7E}" type="VALUE">
                      <a:rPr lang="en-US" smtClean="0">
                        <a:solidFill>
                          <a:srgbClr val="E380B8"/>
                        </a:solidFill>
                      </a:rPr>
                      <a:pPr>
                        <a:defRPr sz="2400" b="1">
                          <a:solidFill>
                            <a:srgbClr val="E380B8"/>
                          </a:solidFill>
                          <a:latin typeface="Manrope ExtraBold" pitchFamily="2" charset="0"/>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E380B8"/>
                      </a:solidFill>
                      <a:latin typeface="Manrope ExtraBold" pitchFamily="2" charset="0"/>
                      <a:ea typeface="+mn-ea"/>
                      <a:cs typeface="Preahvihear" pitchFamily="2" charset="0"/>
                    </a:defRPr>
                  </a:pPr>
                  <a:endParaRPr lang="en-GB"/>
                </a:p>
              </c:txP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DA0E-564C-AF71-42524BD7BB73}"/>
                </c:ext>
              </c:extLst>
            </c:dLbl>
            <c:dLbl>
              <c:idx val="2"/>
              <c:delete val="1"/>
              <c:extLst>
                <c:ext xmlns:c15="http://schemas.microsoft.com/office/drawing/2012/chart" uri="{CE6537A1-D6FC-4f65-9D91-7224C49458BB}">
                  <c15:layout>
                    <c:manualLayout>
                      <c:w val="0.21272128749796046"/>
                      <c:h val="0.10953434444493129"/>
                    </c:manualLayout>
                  </c15:layout>
                </c:ext>
                <c:ext xmlns:c16="http://schemas.microsoft.com/office/drawing/2014/chart" uri="{C3380CC4-5D6E-409C-BE32-E72D297353CC}">
                  <c16:uniqueId val="{00000002-DA0E-564C-AF71-42524BD7BB73}"/>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D70C7D"/>
                    </a:solidFill>
                    <a:latin typeface="Manrope ExtraBold" pitchFamily="2" charset="0"/>
                    <a:ea typeface="+mn-ea"/>
                    <a:cs typeface="Preahvihear" pitchFamily="2" charset="0"/>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Sales activation</c:v>
                </c:pt>
                <c:pt idx="1">
                  <c:v>Brand building</c:v>
                </c:pt>
                <c:pt idx="2">
                  <c:v>Both</c:v>
                </c:pt>
              </c:strCache>
            </c:strRef>
          </c:cat>
          <c:val>
            <c:numRef>
              <c:f>Sheet1!$B$2:$B$4</c:f>
              <c:numCache>
                <c:formatCode>General</c:formatCode>
                <c:ptCount val="3"/>
                <c:pt idx="0">
                  <c:v>0.25</c:v>
                </c:pt>
                <c:pt idx="1">
                  <c:v>1.6</c:v>
                </c:pt>
                <c:pt idx="2">
                  <c:v>1.87</c:v>
                </c:pt>
              </c:numCache>
            </c:numRef>
          </c:val>
          <c:extLst>
            <c:ext xmlns:c16="http://schemas.microsoft.com/office/drawing/2014/chart" uri="{C3380CC4-5D6E-409C-BE32-E72D297353CC}">
              <c16:uniqueId val="{00000000-5F29-DD40-8D15-B059DFD9B386}"/>
            </c:ext>
          </c:extLst>
        </c:ser>
        <c:dLbls>
          <c:showLegendKey val="0"/>
          <c:showVal val="0"/>
          <c:showCatName val="0"/>
          <c:showSerName val="0"/>
          <c:showPercent val="0"/>
          <c:showBubbleSize val="0"/>
        </c:dLbls>
        <c:gapWidth val="60"/>
        <c:overlap val="20"/>
        <c:axId val="1898413104"/>
        <c:axId val="1898539808"/>
      </c:barChart>
      <c:catAx>
        <c:axId val="189841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Preahvihear" pitchFamily="2" charset="0"/>
              </a:defRPr>
            </a:pPr>
            <a:endParaRPr lang="en-US"/>
          </a:p>
        </c:txPr>
        <c:crossAx val="1898539808"/>
        <c:crosses val="autoZero"/>
        <c:auto val="1"/>
        <c:lblAlgn val="ctr"/>
        <c:lblOffset val="100"/>
        <c:noMultiLvlLbl val="0"/>
      </c:catAx>
      <c:valAx>
        <c:axId val="1898539808"/>
        <c:scaling>
          <c:orientation val="minMax"/>
        </c:scaling>
        <c:delete val="1"/>
        <c:axPos val="l"/>
        <c:numFmt formatCode="General" sourceLinked="1"/>
        <c:majorTickMark val="none"/>
        <c:minorTickMark val="none"/>
        <c:tickLblPos val="nextTo"/>
        <c:crossAx val="1898413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bg1"/>
          </a:solidFill>
          <a:latin typeface="+mn-lt"/>
          <a:cs typeface="Preahvihear" pitchFamily="2"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D70C7D"/>
            </a:solidFill>
            <a:ln>
              <a:noFill/>
            </a:ln>
            <a:effectLst/>
          </c:spPr>
          <c:invertIfNegative val="0"/>
          <c:dPt>
            <c:idx val="0"/>
            <c:invertIfNegative val="0"/>
            <c:bubble3D val="0"/>
            <c:spPr>
              <a:solidFill>
                <a:srgbClr val="D70C7D"/>
              </a:solidFill>
              <a:ln>
                <a:noFill/>
              </a:ln>
              <a:effectLst/>
            </c:spPr>
            <c:extLst>
              <c:ext xmlns:c16="http://schemas.microsoft.com/office/drawing/2014/chart" uri="{C3380CC4-5D6E-409C-BE32-E72D297353CC}">
                <c16:uniqueId val="{00000000-DA0E-564C-AF71-42524BD7BB73}"/>
              </c:ext>
            </c:extLst>
          </c:dPt>
          <c:dPt>
            <c:idx val="1"/>
            <c:invertIfNegative val="0"/>
            <c:bubble3D val="0"/>
            <c:spPr>
              <a:solidFill>
                <a:srgbClr val="E380B8"/>
              </a:solidFill>
              <a:ln>
                <a:noFill/>
              </a:ln>
              <a:effectLst/>
            </c:spPr>
            <c:extLst>
              <c:ext xmlns:c16="http://schemas.microsoft.com/office/drawing/2014/chart" uri="{C3380CC4-5D6E-409C-BE32-E72D297353CC}">
                <c16:uniqueId val="{00000001-DA0E-564C-AF71-42524BD7BB73}"/>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2-DA0E-564C-AF71-42524BD7BB73}"/>
              </c:ext>
            </c:extLst>
          </c:dPt>
          <c:dLbls>
            <c:dLbl>
              <c:idx val="0"/>
              <c:tx>
                <c:rich>
                  <a:bodyPr rot="0" spcFirstLastPara="1" vertOverflow="ellipsis" vert="horz" wrap="square" lIns="38100" tIns="19050" rIns="38100" bIns="19050" anchor="ctr" anchorCtr="1">
                    <a:spAutoFit/>
                  </a:bodyPr>
                  <a:lstStyle/>
                  <a:p>
                    <a:pPr>
                      <a:defRPr sz="2400" b="1" i="0" u="none" strike="noStrike" kern="1200" baseline="0">
                        <a:solidFill>
                          <a:srgbClr val="E380B8"/>
                        </a:solidFill>
                        <a:latin typeface="Manrope ExtraBold" pitchFamily="2" charset="0"/>
                        <a:ea typeface="+mn-ea"/>
                        <a:cs typeface="Preahvihear" pitchFamily="2" charset="0"/>
                      </a:defRPr>
                    </a:pPr>
                    <a:fld id="{150E8091-4E3A-3D4C-AD80-0F8C8FD4BF80}" type="VALUE">
                      <a:rPr lang="en-US" sz="2400" smtClean="0">
                        <a:solidFill>
                          <a:srgbClr val="E380B8"/>
                        </a:solidFill>
                      </a:rPr>
                      <a:pPr>
                        <a:defRPr sz="2400" b="1">
                          <a:solidFill>
                            <a:srgbClr val="E380B8"/>
                          </a:solidFill>
                          <a:latin typeface="Manrope ExtraBold" pitchFamily="2" charset="0"/>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E380B8"/>
                      </a:solidFill>
                      <a:latin typeface="Manrope ExtraBold" pitchFamily="2" charset="0"/>
                      <a:ea typeface="+mn-ea"/>
                      <a:cs typeface="Preahvihear" pitchFamily="2" charset="0"/>
                    </a:defRPr>
                  </a:pPr>
                  <a:endParaRPr lang="en-GB"/>
                </a:p>
              </c:txP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DA0E-564C-AF71-42524BD7BB73}"/>
                </c:ext>
              </c:extLst>
            </c:dLbl>
            <c:dLbl>
              <c:idx val="1"/>
              <c:tx>
                <c:rich>
                  <a:bodyPr rot="0" spcFirstLastPara="1" vertOverflow="ellipsis" vert="horz" wrap="square" lIns="38100" tIns="19050" rIns="38100" bIns="19050" anchor="ctr" anchorCtr="1">
                    <a:spAutoFit/>
                  </a:bodyPr>
                  <a:lstStyle/>
                  <a:p>
                    <a:pPr>
                      <a:defRPr sz="2400" b="1" i="0" u="none" strike="noStrike" kern="1200" baseline="0">
                        <a:solidFill>
                          <a:srgbClr val="E380B8"/>
                        </a:solidFill>
                        <a:latin typeface="Manrope ExtraBold" pitchFamily="2" charset="0"/>
                        <a:ea typeface="+mn-ea"/>
                        <a:cs typeface="Preahvihear" pitchFamily="2" charset="0"/>
                      </a:defRPr>
                    </a:pPr>
                    <a:fld id="{422BC538-9A33-8844-8607-B91151AABC7E}" type="VALUE">
                      <a:rPr lang="en-US" smtClean="0">
                        <a:solidFill>
                          <a:srgbClr val="E380B8"/>
                        </a:solidFill>
                      </a:rPr>
                      <a:pPr>
                        <a:defRPr sz="2400" b="1">
                          <a:solidFill>
                            <a:srgbClr val="E380B8"/>
                          </a:solidFill>
                          <a:latin typeface="Manrope ExtraBold" pitchFamily="2" charset="0"/>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E380B8"/>
                      </a:solidFill>
                      <a:latin typeface="Manrope ExtraBold" pitchFamily="2" charset="0"/>
                      <a:ea typeface="+mn-ea"/>
                      <a:cs typeface="Preahvihear" pitchFamily="2" charset="0"/>
                    </a:defRPr>
                  </a:pPr>
                  <a:endParaRPr lang="en-GB"/>
                </a:p>
              </c:txP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DA0E-564C-AF71-42524BD7BB73}"/>
                </c:ext>
              </c:extLst>
            </c:dLbl>
            <c:dLbl>
              <c:idx val="2"/>
              <c:layout>
                <c:manualLayout>
                  <c:x val="-1.1306234492581486E-16"/>
                  <c:y val="1.637895484857366E-2"/>
                </c:manualLayout>
              </c:layout>
              <c:tx>
                <c:rich>
                  <a:bodyPr rot="0" spcFirstLastPara="1" vertOverflow="ellipsis" vert="horz" wrap="square" lIns="38100" tIns="19050" rIns="38100" bIns="19050" anchor="ctr" anchorCtr="1">
                    <a:noAutofit/>
                  </a:bodyPr>
                  <a:lstStyle/>
                  <a:p>
                    <a:pPr>
                      <a:defRPr sz="2400" b="1" i="0" u="none" strike="noStrike" kern="1200" baseline="0">
                        <a:solidFill>
                          <a:schemeClr val="bg1">
                            <a:lumMod val="75000"/>
                          </a:schemeClr>
                        </a:solidFill>
                        <a:latin typeface="Manrope ExtraBold" pitchFamily="2" charset="0"/>
                        <a:ea typeface="+mn-ea"/>
                        <a:cs typeface="Preahvihear" pitchFamily="2" charset="0"/>
                      </a:defRPr>
                    </a:pPr>
                    <a:fld id="{AF85679A-E01B-1A41-A238-A236D64B6A28}" type="VALUE">
                      <a:rPr lang="en-US" sz="2400" smtClean="0">
                        <a:solidFill>
                          <a:schemeClr val="bg1">
                            <a:lumMod val="75000"/>
                          </a:schemeClr>
                        </a:solidFill>
                      </a:rPr>
                      <a:pPr>
                        <a:defRPr sz="2400" b="1">
                          <a:solidFill>
                            <a:schemeClr val="bg1">
                              <a:lumMod val="75000"/>
                            </a:schemeClr>
                          </a:solidFill>
                          <a:latin typeface="Manrope ExtraBold" pitchFamily="2" charset="0"/>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chemeClr val="bg1">
                          <a:lumMod val="75000"/>
                        </a:schemeClr>
                      </a:solidFill>
                      <a:latin typeface="Manrope ExtraBold" pitchFamily="2" charset="0"/>
                      <a:ea typeface="+mn-ea"/>
                      <a:cs typeface="Preahvihear" pitchFamily="2" charset="0"/>
                    </a:defRPr>
                  </a:pPr>
                  <a:endParaRPr lang="en-GB"/>
                </a:p>
              </c:txPr>
              <c:showLegendKey val="0"/>
              <c:showVal val="1"/>
              <c:showCatName val="0"/>
              <c:showSerName val="0"/>
              <c:showPercent val="0"/>
              <c:showBubbleSize val="0"/>
              <c:separator>, </c:separator>
              <c:extLst>
                <c:ext xmlns:c15="http://schemas.microsoft.com/office/drawing/2012/chart" uri="{CE6537A1-D6FC-4f65-9D91-7224C49458BB}">
                  <c15:layout>
                    <c:manualLayout>
                      <c:w val="0.21272138089256964"/>
                      <c:h val="0.10953426054983635"/>
                    </c:manualLayout>
                  </c15:layout>
                  <c15:dlblFieldTable/>
                  <c15:showDataLabelsRange val="0"/>
                </c:ext>
                <c:ext xmlns:c16="http://schemas.microsoft.com/office/drawing/2014/chart" uri="{C3380CC4-5D6E-409C-BE32-E72D297353CC}">
                  <c16:uniqueId val="{00000002-DA0E-564C-AF71-42524BD7BB73}"/>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D70C7D"/>
                    </a:solidFill>
                    <a:latin typeface="Manrope ExtraBold" pitchFamily="2" charset="0"/>
                    <a:ea typeface="+mn-ea"/>
                    <a:cs typeface="Preahvihear" pitchFamily="2" charset="0"/>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Sales activation</c:v>
                </c:pt>
                <c:pt idx="1">
                  <c:v>Brand building</c:v>
                </c:pt>
                <c:pt idx="2">
                  <c:v>Both</c:v>
                </c:pt>
              </c:strCache>
            </c:strRef>
          </c:cat>
          <c:val>
            <c:numRef>
              <c:f>Sheet1!$B$2:$B$4</c:f>
              <c:numCache>
                <c:formatCode>General</c:formatCode>
                <c:ptCount val="3"/>
                <c:pt idx="0">
                  <c:v>0.75</c:v>
                </c:pt>
                <c:pt idx="1">
                  <c:v>1.4</c:v>
                </c:pt>
                <c:pt idx="2">
                  <c:v>1.93</c:v>
                </c:pt>
              </c:numCache>
            </c:numRef>
          </c:val>
          <c:extLst>
            <c:ext xmlns:c16="http://schemas.microsoft.com/office/drawing/2014/chart" uri="{C3380CC4-5D6E-409C-BE32-E72D297353CC}">
              <c16:uniqueId val="{00000000-5F29-DD40-8D15-B059DFD9B386}"/>
            </c:ext>
          </c:extLst>
        </c:ser>
        <c:dLbls>
          <c:showLegendKey val="0"/>
          <c:showVal val="0"/>
          <c:showCatName val="0"/>
          <c:showSerName val="0"/>
          <c:showPercent val="0"/>
          <c:showBubbleSize val="0"/>
        </c:dLbls>
        <c:gapWidth val="60"/>
        <c:overlap val="20"/>
        <c:axId val="1898413104"/>
        <c:axId val="1898539808"/>
      </c:barChart>
      <c:catAx>
        <c:axId val="189841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Preahvihear" pitchFamily="2" charset="0"/>
              </a:defRPr>
            </a:pPr>
            <a:endParaRPr lang="en-US"/>
          </a:p>
        </c:txPr>
        <c:crossAx val="1898539808"/>
        <c:crosses val="autoZero"/>
        <c:auto val="1"/>
        <c:lblAlgn val="ctr"/>
        <c:lblOffset val="100"/>
        <c:noMultiLvlLbl val="0"/>
      </c:catAx>
      <c:valAx>
        <c:axId val="1898539808"/>
        <c:scaling>
          <c:orientation val="minMax"/>
        </c:scaling>
        <c:delete val="1"/>
        <c:axPos val="l"/>
        <c:numFmt formatCode="General" sourceLinked="1"/>
        <c:majorTickMark val="none"/>
        <c:minorTickMark val="none"/>
        <c:tickLblPos val="nextTo"/>
        <c:crossAx val="1898413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bg1"/>
          </a:solidFill>
          <a:latin typeface="+mn-lt"/>
          <a:cs typeface="Preahvihear" pitchFamily="2"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solidFill>
                <a:latin typeface="+mn-lt"/>
                <a:ea typeface="+mn-ea"/>
                <a:cs typeface="Preahvihear" pitchFamily="2" charset="0"/>
              </a:defRPr>
            </a:pPr>
            <a:r>
              <a:rPr lang="en-US" sz="3200">
                <a:solidFill>
                  <a:schemeClr val="tx1"/>
                </a:solidFill>
              </a:rPr>
              <a:t>OOH</a:t>
            </a:r>
            <a:r>
              <a:rPr lang="en-US" sz="3200" baseline="0">
                <a:solidFill>
                  <a:schemeClr val="tx1"/>
                </a:solidFill>
              </a:rPr>
              <a:t> p</a:t>
            </a:r>
            <a:r>
              <a:rPr lang="en-US" sz="3200">
                <a:solidFill>
                  <a:schemeClr val="tx1"/>
                </a:solidFill>
              </a:rPr>
              <a:t>ower-user</a:t>
            </a:r>
            <a:r>
              <a:rPr lang="en-US" sz="3200" baseline="0">
                <a:solidFill>
                  <a:schemeClr val="tx1"/>
                </a:solidFill>
              </a:rPr>
              <a:t> </a:t>
            </a:r>
            <a:br>
              <a:rPr lang="en-US" sz="3200" baseline="0">
                <a:solidFill>
                  <a:schemeClr val="tx1"/>
                </a:solidFill>
              </a:rPr>
            </a:br>
            <a:r>
              <a:rPr lang="en-US" sz="3200" baseline="0">
                <a:solidFill>
                  <a:schemeClr val="tx1"/>
                </a:solidFill>
              </a:rPr>
              <a:t>amplification effect</a:t>
            </a:r>
          </a:p>
          <a:p>
            <a:pPr>
              <a:defRPr sz="3200">
                <a:solidFill>
                  <a:schemeClr val="tx1"/>
                </a:solidFill>
              </a:defRPr>
            </a:pPr>
            <a:endParaRPr lang="en-US" sz="3200">
              <a:solidFill>
                <a:schemeClr val="tx1"/>
              </a:solidFill>
            </a:endParaRPr>
          </a:p>
        </c:rich>
      </c:tx>
      <c:layout>
        <c:manualLayout>
          <c:xMode val="edge"/>
          <c:yMode val="edge"/>
          <c:x val="0.27543813780797849"/>
          <c:y val="2.0473693560717075E-2"/>
        </c:manualLayout>
      </c:layout>
      <c:overlay val="0"/>
      <c:spPr>
        <a:noFill/>
        <a:ln>
          <a:noFill/>
        </a:ln>
        <a:effectLst/>
      </c:spPr>
      <c:txPr>
        <a:bodyPr rot="0" spcFirstLastPara="1" vertOverflow="ellipsis" vert="horz" wrap="square" anchor="ctr" anchorCtr="1"/>
        <a:lstStyle/>
        <a:p>
          <a:pPr>
            <a:defRPr sz="3200" b="0" i="0" u="none" strike="noStrike" kern="1200" spc="0" baseline="0">
              <a:solidFill>
                <a:schemeClr val="tx1"/>
              </a:solidFill>
              <a:latin typeface="+mn-lt"/>
              <a:ea typeface="+mn-ea"/>
              <a:cs typeface="Preahvihear" pitchFamily="2" charset="0"/>
            </a:defRPr>
          </a:pPr>
          <a:endParaRPr lang="en-US"/>
        </a:p>
      </c:txPr>
    </c:title>
    <c:autoTitleDeleted val="0"/>
    <c:plotArea>
      <c:layout/>
      <c:barChart>
        <c:barDir val="col"/>
        <c:grouping val="clustered"/>
        <c:varyColors val="0"/>
        <c:ser>
          <c:idx val="0"/>
          <c:order val="0"/>
          <c:tx>
            <c:strRef>
              <c:f>Sheet1!$B$1</c:f>
              <c:strCache>
                <c:ptCount val="1"/>
                <c:pt idx="0">
                  <c:v>Column1</c:v>
                </c:pt>
              </c:strCache>
            </c:strRef>
          </c:tx>
          <c:spPr>
            <a:solidFill>
              <a:srgbClr val="D70C7D"/>
            </a:solidFill>
            <a:ln>
              <a:noFill/>
            </a:ln>
            <a:effectLst/>
          </c:spPr>
          <c:invertIfNegative val="0"/>
          <c:dPt>
            <c:idx val="0"/>
            <c:invertIfNegative val="0"/>
            <c:bubble3D val="0"/>
            <c:spPr>
              <a:solidFill>
                <a:srgbClr val="E380B8"/>
              </a:solidFill>
              <a:ln>
                <a:noFill/>
              </a:ln>
              <a:effectLst/>
            </c:spPr>
            <c:extLst>
              <c:ext xmlns:c16="http://schemas.microsoft.com/office/drawing/2014/chart" uri="{C3380CC4-5D6E-409C-BE32-E72D297353CC}">
                <c16:uniqueId val="{00000000-DA0E-564C-AF71-42524BD7BB73}"/>
              </c:ext>
            </c:extLst>
          </c:dPt>
          <c:dPt>
            <c:idx val="1"/>
            <c:invertIfNegative val="0"/>
            <c:bubble3D val="0"/>
            <c:spPr>
              <a:solidFill>
                <a:srgbClr val="D70C7D"/>
              </a:solidFill>
              <a:ln>
                <a:noFill/>
              </a:ln>
              <a:effectLst/>
            </c:spPr>
            <c:extLst>
              <c:ext xmlns:c16="http://schemas.microsoft.com/office/drawing/2014/chart" uri="{C3380CC4-5D6E-409C-BE32-E72D297353CC}">
                <c16:uniqueId val="{00000001-DA0E-564C-AF71-42524BD7BB73}"/>
              </c:ext>
            </c:extLst>
          </c:dPt>
          <c:dPt>
            <c:idx val="2"/>
            <c:invertIfNegative val="0"/>
            <c:bubble3D val="0"/>
            <c:spPr>
              <a:solidFill>
                <a:srgbClr val="D70C7D"/>
              </a:solidFill>
              <a:ln>
                <a:noFill/>
              </a:ln>
              <a:effectLst/>
            </c:spPr>
            <c:extLst>
              <c:ext xmlns:c16="http://schemas.microsoft.com/office/drawing/2014/chart" uri="{C3380CC4-5D6E-409C-BE32-E72D297353CC}">
                <c16:uniqueId val="{00000002-DA0E-564C-AF71-42524BD7BB73}"/>
              </c:ext>
            </c:extLst>
          </c:dPt>
          <c:dPt>
            <c:idx val="4"/>
            <c:invertIfNegative val="0"/>
            <c:bubble3D val="0"/>
            <c:spPr>
              <a:solidFill>
                <a:srgbClr val="E380B8"/>
              </a:solidFill>
              <a:ln>
                <a:noFill/>
              </a:ln>
              <a:effectLst/>
            </c:spPr>
            <c:extLst>
              <c:ext xmlns:c16="http://schemas.microsoft.com/office/drawing/2014/chart" uri="{C3380CC4-5D6E-409C-BE32-E72D297353CC}">
                <c16:uniqueId val="{00000006-5110-1D4B-AC6F-81B1D713F21F}"/>
              </c:ext>
            </c:extLst>
          </c:dPt>
          <c:dLbls>
            <c:dLbl>
              <c:idx val="0"/>
              <c:tx>
                <c:rich>
                  <a:bodyPr rot="0" spcFirstLastPara="1" vertOverflow="ellipsis" vert="horz" wrap="square" lIns="38100" tIns="19050" rIns="38100" bIns="19050" anchor="ctr" anchorCtr="1">
                    <a:spAutoFit/>
                  </a:bodyPr>
                  <a:lstStyle/>
                  <a:p>
                    <a:pPr>
                      <a:defRPr sz="2800" b="1" i="0" u="none" strike="noStrike" kern="1200" baseline="0">
                        <a:solidFill>
                          <a:srgbClr val="E380B8"/>
                        </a:solidFill>
                        <a:latin typeface="Manrope ExtraBold" pitchFamily="2" charset="0"/>
                        <a:ea typeface="+mn-ea"/>
                        <a:cs typeface="Preahvihear" pitchFamily="2" charset="0"/>
                      </a:defRPr>
                    </a:pPr>
                    <a:fld id="{150E8091-4E3A-3D4C-AD80-0F8C8FD4BF80}" type="VALUE">
                      <a:rPr lang="en-US" smtClean="0">
                        <a:solidFill>
                          <a:srgbClr val="E380B8"/>
                        </a:solidFill>
                      </a:rPr>
                      <a:pPr>
                        <a:defRPr sz="2800" b="1">
                          <a:solidFill>
                            <a:srgbClr val="E380B8"/>
                          </a:solidFill>
                          <a:latin typeface="Manrope ExtraBold" pitchFamily="2" charset="0"/>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E380B8"/>
                      </a:solidFill>
                      <a:latin typeface="Manrope ExtraBold" pitchFamily="2" charset="0"/>
                      <a:ea typeface="+mn-ea"/>
                      <a:cs typeface="Preahvihear" pitchFamily="2" charset="0"/>
                    </a:defRPr>
                  </a:pPr>
                  <a:endParaRPr lang="en-GB"/>
                </a:p>
              </c:txP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DA0E-564C-AF71-42524BD7BB73}"/>
                </c:ext>
              </c:extLst>
            </c:dLbl>
            <c:dLbl>
              <c:idx val="1"/>
              <c:tx>
                <c:rich>
                  <a:bodyPr/>
                  <a:lstStyle/>
                  <a:p>
                    <a:fld id="{422BC538-9A33-8844-8607-B91151AABC7E}" type="VALUE">
                      <a:rPr lang="en-US" smtClean="0">
                        <a:solidFill>
                          <a:srgbClr val="D70C7D"/>
                        </a:solidFill>
                      </a:rPr>
                      <a:pPr/>
                      <a:t>[VALUE]</a:t>
                    </a:fld>
                    <a:endParaRPr lang="en-GB"/>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DA0E-564C-AF71-42524BD7BB73}"/>
                </c:ext>
              </c:extLst>
            </c:dLbl>
            <c:dLbl>
              <c:idx val="2"/>
              <c:tx>
                <c:rich>
                  <a:bodyPr rot="0" spcFirstLastPara="1" vertOverflow="ellipsis" vert="horz" wrap="square" lIns="38100" tIns="19050" rIns="38100" bIns="19050" anchor="ctr" anchorCtr="1">
                    <a:noAutofit/>
                  </a:bodyPr>
                  <a:lstStyle/>
                  <a:p>
                    <a:pPr>
                      <a:defRPr sz="2800" b="1" i="0" u="none" strike="noStrike" kern="1200" baseline="0">
                        <a:solidFill>
                          <a:srgbClr val="D70C7D"/>
                        </a:solidFill>
                        <a:latin typeface="Manrope ExtraBold" pitchFamily="2" charset="0"/>
                        <a:ea typeface="+mn-ea"/>
                        <a:cs typeface="Preahvihear" pitchFamily="2" charset="0"/>
                      </a:defRPr>
                    </a:pPr>
                    <a:fld id="{AF85679A-E01B-1A41-A238-A236D64B6A28}" type="VALUE">
                      <a:rPr lang="en-US" smtClean="0">
                        <a:solidFill>
                          <a:srgbClr val="D70C7D"/>
                        </a:solidFill>
                      </a:rPr>
                      <a:pPr>
                        <a:defRPr sz="2800" b="1">
                          <a:solidFill>
                            <a:srgbClr val="D70C7D"/>
                          </a:solidFill>
                          <a:latin typeface="Manrope ExtraBold" pitchFamily="2" charset="0"/>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2800" b="1" i="0" u="none" strike="noStrike" kern="1200" baseline="0">
                      <a:solidFill>
                        <a:srgbClr val="D70C7D"/>
                      </a:solidFill>
                      <a:latin typeface="Manrope ExtraBold" pitchFamily="2" charset="0"/>
                      <a:ea typeface="+mn-ea"/>
                      <a:cs typeface="Preahvihear" pitchFamily="2" charset="0"/>
                    </a:defRPr>
                  </a:pPr>
                  <a:endParaRPr lang="en-GB"/>
                </a:p>
              </c:txPr>
              <c:showLegendKey val="0"/>
              <c:showVal val="1"/>
              <c:showCatName val="0"/>
              <c:showSerName val="0"/>
              <c:showPercent val="0"/>
              <c:showBubbleSize val="0"/>
              <c:separator>, </c:separator>
              <c:extLst>
                <c:ext xmlns:c15="http://schemas.microsoft.com/office/drawing/2012/chart" uri="{CE6537A1-D6FC-4f65-9D91-7224C49458BB}">
                  <c15:layout>
                    <c:manualLayout>
                      <c:w val="0.21272138089256964"/>
                      <c:h val="0.10953426054983635"/>
                    </c:manualLayout>
                  </c15:layout>
                  <c15:dlblFieldTable/>
                  <c15:showDataLabelsRange val="0"/>
                </c:ext>
                <c:ext xmlns:c16="http://schemas.microsoft.com/office/drawing/2014/chart" uri="{C3380CC4-5D6E-409C-BE32-E72D297353CC}">
                  <c16:uniqueId val="{00000002-DA0E-564C-AF71-42524BD7BB73}"/>
                </c:ext>
              </c:extLst>
            </c:dLbl>
            <c:dLbl>
              <c:idx val="4"/>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E380B8"/>
                      </a:solidFill>
                      <a:latin typeface="Manrope ExtraBold" pitchFamily="2" charset="0"/>
                      <a:ea typeface="+mn-ea"/>
                      <a:cs typeface="Preahvihear" pitchFamily="2"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110-1D4B-AC6F-81B1D713F21F}"/>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D70C7D"/>
                    </a:solidFill>
                    <a:latin typeface="Manrope ExtraBold" pitchFamily="2" charset="0"/>
                    <a:ea typeface="+mn-ea"/>
                    <a:cs typeface="Preahvihear" pitchFamily="2" charset="0"/>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Display</c:v>
                </c:pt>
                <c:pt idx="1">
                  <c:v>Social</c:v>
                </c:pt>
                <c:pt idx="2">
                  <c:v>TV &amp; VOD</c:v>
                </c:pt>
                <c:pt idx="3">
                  <c:v>OLV</c:v>
                </c:pt>
                <c:pt idx="4">
                  <c:v>Search</c:v>
                </c:pt>
              </c:strCache>
            </c:strRef>
          </c:cat>
          <c:val>
            <c:numRef>
              <c:f>Sheet1!$B$2:$B$6</c:f>
              <c:numCache>
                <c:formatCode>0%</c:formatCode>
                <c:ptCount val="5"/>
                <c:pt idx="0">
                  <c:v>0.03</c:v>
                </c:pt>
                <c:pt idx="1">
                  <c:v>0.17</c:v>
                </c:pt>
                <c:pt idx="2">
                  <c:v>0.21</c:v>
                </c:pt>
                <c:pt idx="3">
                  <c:v>0.27</c:v>
                </c:pt>
                <c:pt idx="4">
                  <c:v>1.29</c:v>
                </c:pt>
              </c:numCache>
            </c:numRef>
          </c:val>
          <c:extLst>
            <c:ext xmlns:c16="http://schemas.microsoft.com/office/drawing/2014/chart" uri="{C3380CC4-5D6E-409C-BE32-E72D297353CC}">
              <c16:uniqueId val="{00000000-5F29-DD40-8D15-B059DFD9B386}"/>
            </c:ext>
          </c:extLst>
        </c:ser>
        <c:dLbls>
          <c:showLegendKey val="0"/>
          <c:showVal val="0"/>
          <c:showCatName val="0"/>
          <c:showSerName val="0"/>
          <c:showPercent val="0"/>
          <c:showBubbleSize val="0"/>
        </c:dLbls>
        <c:gapWidth val="60"/>
        <c:overlap val="20"/>
        <c:axId val="1898413104"/>
        <c:axId val="1898539808"/>
      </c:barChart>
      <c:catAx>
        <c:axId val="189841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Preahvihear" pitchFamily="2" charset="0"/>
              </a:defRPr>
            </a:pPr>
            <a:endParaRPr lang="en-US"/>
          </a:p>
        </c:txPr>
        <c:crossAx val="1898539808"/>
        <c:crosses val="autoZero"/>
        <c:auto val="1"/>
        <c:lblAlgn val="ctr"/>
        <c:lblOffset val="100"/>
        <c:noMultiLvlLbl val="0"/>
      </c:catAx>
      <c:valAx>
        <c:axId val="1898539808"/>
        <c:scaling>
          <c:orientation val="minMax"/>
        </c:scaling>
        <c:delete val="1"/>
        <c:axPos val="l"/>
        <c:numFmt formatCode="0%" sourceLinked="1"/>
        <c:majorTickMark val="none"/>
        <c:minorTickMark val="none"/>
        <c:tickLblPos val="nextTo"/>
        <c:crossAx val="1898413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bg1"/>
          </a:solidFill>
          <a:latin typeface="+mn-lt"/>
          <a:cs typeface="Preahvihear" pitchFamily="2"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D70C7D"/>
            </a:solidFill>
            <a:ln>
              <a:noFill/>
            </a:ln>
            <a:effectLst/>
          </c:spPr>
          <c:invertIfNegative val="0"/>
          <c:dPt>
            <c:idx val="0"/>
            <c:invertIfNegative val="0"/>
            <c:bubble3D val="0"/>
            <c:spPr>
              <a:solidFill>
                <a:srgbClr val="E380B8"/>
              </a:solidFill>
              <a:ln>
                <a:noFill/>
              </a:ln>
              <a:effectLst/>
            </c:spPr>
            <c:extLst>
              <c:ext xmlns:c16="http://schemas.microsoft.com/office/drawing/2014/chart" uri="{C3380CC4-5D6E-409C-BE32-E72D297353CC}">
                <c16:uniqueId val="{00000001-2BF3-C84C-8013-54E403522FA0}"/>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3-2BF3-C84C-8013-54E403522FA0}"/>
              </c:ext>
            </c:extLst>
          </c:dPt>
          <c:cat>
            <c:strRef>
              <c:f>Sheet1!$A$2:$A$4</c:f>
              <c:strCache>
                <c:ptCount val="3"/>
                <c:pt idx="0">
                  <c:v>TV &amp; VOD</c:v>
                </c:pt>
                <c:pt idx="1">
                  <c:v>Social</c:v>
                </c:pt>
                <c:pt idx="2">
                  <c:v>Online video</c:v>
                </c:pt>
              </c:strCache>
            </c:strRef>
          </c:cat>
          <c:val>
            <c:numRef>
              <c:f>Sheet1!$B$2:$B$4</c:f>
              <c:numCache>
                <c:formatCode>0%</c:formatCode>
                <c:ptCount val="3"/>
                <c:pt idx="0">
                  <c:v>0.08</c:v>
                </c:pt>
                <c:pt idx="1">
                  <c:v>0.28000000000000003</c:v>
                </c:pt>
                <c:pt idx="2">
                  <c:v>0.28000000000000003</c:v>
                </c:pt>
              </c:numCache>
            </c:numRef>
          </c:val>
          <c:extLst>
            <c:ext xmlns:c16="http://schemas.microsoft.com/office/drawing/2014/chart" uri="{C3380CC4-5D6E-409C-BE32-E72D297353CC}">
              <c16:uniqueId val="{00000005-2BF3-C84C-8013-54E403522FA0}"/>
            </c:ext>
          </c:extLst>
        </c:ser>
        <c:dLbls>
          <c:showLegendKey val="0"/>
          <c:showVal val="0"/>
          <c:showCatName val="0"/>
          <c:showSerName val="0"/>
          <c:showPercent val="0"/>
          <c:showBubbleSize val="0"/>
        </c:dLbls>
        <c:gapWidth val="60"/>
        <c:overlap val="20"/>
        <c:axId val="1898413104"/>
        <c:axId val="1898539808"/>
      </c:barChart>
      <c:catAx>
        <c:axId val="189841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Preahvihear" pitchFamily="2" charset="0"/>
              </a:defRPr>
            </a:pPr>
            <a:endParaRPr lang="en-US"/>
          </a:p>
        </c:txPr>
        <c:crossAx val="1898539808"/>
        <c:crosses val="autoZero"/>
        <c:auto val="1"/>
        <c:lblAlgn val="ctr"/>
        <c:lblOffset val="100"/>
        <c:noMultiLvlLbl val="0"/>
      </c:catAx>
      <c:valAx>
        <c:axId val="1898539808"/>
        <c:scaling>
          <c:orientation val="minMax"/>
        </c:scaling>
        <c:delete val="1"/>
        <c:axPos val="l"/>
        <c:numFmt formatCode="0%" sourceLinked="1"/>
        <c:majorTickMark val="none"/>
        <c:minorTickMark val="none"/>
        <c:tickLblPos val="nextTo"/>
        <c:crossAx val="1898413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bg1"/>
          </a:solidFill>
          <a:latin typeface="+mn-lt"/>
          <a:cs typeface="Preahvihear" pitchFamily="2"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D70C7D"/>
            </a:solidFill>
            <a:ln>
              <a:noFill/>
            </a:ln>
            <a:effectLst/>
          </c:spPr>
          <c:invertIfNegative val="0"/>
          <c:dPt>
            <c:idx val="0"/>
            <c:invertIfNegative val="0"/>
            <c:bubble3D val="0"/>
            <c:spPr>
              <a:solidFill>
                <a:srgbClr val="E380B8"/>
              </a:solidFill>
              <a:ln>
                <a:noFill/>
              </a:ln>
              <a:effectLst/>
            </c:spPr>
            <c:extLst>
              <c:ext xmlns:c16="http://schemas.microsoft.com/office/drawing/2014/chart" uri="{C3380CC4-5D6E-409C-BE32-E72D297353CC}">
                <c16:uniqueId val="{00000001-2BF3-C84C-8013-54E403522FA0}"/>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3-2BF3-C84C-8013-54E403522FA0}"/>
              </c:ext>
            </c:extLst>
          </c:dPt>
          <c:dLbls>
            <c:dLbl>
              <c:idx val="0"/>
              <c:tx>
                <c:rich>
                  <a:bodyPr rot="0" spcFirstLastPara="1" vertOverflow="ellipsis" vert="horz" wrap="square" lIns="38100" tIns="19050" rIns="38100" bIns="19050" anchor="ctr" anchorCtr="1">
                    <a:spAutoFit/>
                  </a:bodyPr>
                  <a:lstStyle/>
                  <a:p>
                    <a:pPr>
                      <a:defRPr sz="2800" b="1" i="0" u="none" strike="noStrike" kern="1200" baseline="0">
                        <a:solidFill>
                          <a:srgbClr val="E380B8"/>
                        </a:solidFill>
                        <a:latin typeface="Manrope ExtraBold" pitchFamily="2" charset="0"/>
                        <a:ea typeface="+mn-ea"/>
                        <a:cs typeface="Preahvihear" pitchFamily="2" charset="0"/>
                      </a:defRPr>
                    </a:pPr>
                    <a:fld id="{150E8091-4E3A-3D4C-AD80-0F8C8FD4BF80}" type="VALUE">
                      <a:rPr lang="en-US" smtClean="0">
                        <a:solidFill>
                          <a:srgbClr val="E380B8"/>
                        </a:solidFill>
                      </a:rPr>
                      <a:pPr>
                        <a:defRPr sz="2800" b="1">
                          <a:solidFill>
                            <a:srgbClr val="E380B8"/>
                          </a:solidFill>
                          <a:latin typeface="Manrope ExtraBold" pitchFamily="2" charset="0"/>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E380B8"/>
                      </a:solidFill>
                      <a:latin typeface="Manrope ExtraBold" pitchFamily="2" charset="0"/>
                      <a:ea typeface="+mn-ea"/>
                      <a:cs typeface="Preahvihear" pitchFamily="2" charset="0"/>
                    </a:defRPr>
                  </a:pPr>
                  <a:endParaRPr lang="en-GB"/>
                </a:p>
              </c:txP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2BF3-C84C-8013-54E403522FA0}"/>
                </c:ext>
              </c:extLst>
            </c:dLbl>
            <c:dLbl>
              <c:idx val="1"/>
              <c:layout>
                <c:manualLayout>
                  <c:x val="-6.3426965311164563E-17"/>
                  <c:y val="-2.9034816752162747E-2"/>
                </c:manualLayout>
              </c:layout>
              <c:tx>
                <c:rich>
                  <a:bodyPr rot="0" spcFirstLastPara="1" vertOverflow="ellipsis" vert="horz" wrap="square" lIns="38100" tIns="19050" rIns="38100" bIns="19050" anchor="ctr" anchorCtr="1">
                    <a:noAutofit/>
                  </a:bodyPr>
                  <a:lstStyle/>
                  <a:p>
                    <a:pPr>
                      <a:defRPr sz="2800" b="1" i="0" u="none" strike="noStrike" kern="1200" baseline="0">
                        <a:solidFill>
                          <a:srgbClr val="D70C7D"/>
                        </a:solidFill>
                        <a:latin typeface="Manrope ExtraBold" pitchFamily="2" charset="0"/>
                        <a:ea typeface="+mn-ea"/>
                        <a:cs typeface="Preahvihear" pitchFamily="2" charset="0"/>
                      </a:defRPr>
                    </a:pPr>
                    <a:fld id="{422BC538-9A33-8844-8607-B91151AABC7E}" type="VALUE">
                      <a:rPr lang="en-US" smtClean="0">
                        <a:solidFill>
                          <a:srgbClr val="D70C7D"/>
                        </a:solidFill>
                      </a:rPr>
                      <a:pPr>
                        <a:defRPr sz="2800" b="1">
                          <a:solidFill>
                            <a:srgbClr val="D70C7D"/>
                          </a:solidFill>
                          <a:latin typeface="Manrope ExtraBold" pitchFamily="2" charset="0"/>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2800" b="1" i="0" u="none" strike="noStrike" kern="1200" baseline="0">
                      <a:solidFill>
                        <a:srgbClr val="D70C7D"/>
                      </a:solidFill>
                      <a:latin typeface="Manrope ExtraBold" pitchFamily="2" charset="0"/>
                      <a:ea typeface="+mn-ea"/>
                      <a:cs typeface="Preahvihear" pitchFamily="2" charset="0"/>
                    </a:defRPr>
                  </a:pPr>
                  <a:endParaRPr lang="en-GB"/>
                </a:p>
              </c:txPr>
              <c:showLegendKey val="0"/>
              <c:showVal val="1"/>
              <c:showCatName val="0"/>
              <c:showSerName val="0"/>
              <c:showPercent val="0"/>
              <c:showBubbleSize val="0"/>
              <c:separator>, </c:separator>
              <c:extLst>
                <c:ext xmlns:c15="http://schemas.microsoft.com/office/drawing/2012/chart" uri="{CE6537A1-D6FC-4f65-9D91-7224C49458BB}">
                  <c15:layout>
                    <c:manualLayout>
                      <c:w val="0.17717649847913833"/>
                      <c:h val="6.8002597130065387E-2"/>
                    </c:manualLayout>
                  </c15:layout>
                  <c15:dlblFieldTable/>
                  <c15:showDataLabelsRange val="0"/>
                </c:ext>
                <c:ext xmlns:c16="http://schemas.microsoft.com/office/drawing/2014/chart" uri="{C3380CC4-5D6E-409C-BE32-E72D297353CC}">
                  <c16:uniqueId val="{00000004-2BF3-C84C-8013-54E403522FA0}"/>
                </c:ext>
              </c:extLst>
            </c:dLbl>
            <c:dLbl>
              <c:idx val="2"/>
              <c:tx>
                <c:rich>
                  <a:bodyPr rot="0" spcFirstLastPara="1" vertOverflow="ellipsis" vert="horz" wrap="square" lIns="38100" tIns="19050" rIns="38100" bIns="19050" anchor="ctr" anchorCtr="1">
                    <a:noAutofit/>
                  </a:bodyPr>
                  <a:lstStyle/>
                  <a:p>
                    <a:pPr>
                      <a:defRPr sz="2800" b="1" i="0" u="none" strike="noStrike" kern="1200" baseline="0">
                        <a:solidFill>
                          <a:schemeClr val="bg1">
                            <a:lumMod val="75000"/>
                          </a:schemeClr>
                        </a:solidFill>
                        <a:latin typeface="Manrope ExtraBold" pitchFamily="2" charset="0"/>
                        <a:ea typeface="+mn-ea"/>
                        <a:cs typeface="Preahvihear" pitchFamily="2" charset="0"/>
                      </a:defRPr>
                    </a:pPr>
                    <a:fld id="{AF85679A-E01B-1A41-A238-A236D64B6A28}" type="VALUE">
                      <a:rPr lang="en-US" smtClean="0">
                        <a:solidFill>
                          <a:schemeClr val="bg1">
                            <a:lumMod val="75000"/>
                          </a:schemeClr>
                        </a:solidFill>
                      </a:rPr>
                      <a:pPr>
                        <a:defRPr sz="2800" b="1">
                          <a:solidFill>
                            <a:schemeClr val="bg1">
                              <a:lumMod val="75000"/>
                            </a:schemeClr>
                          </a:solidFill>
                          <a:latin typeface="Manrope ExtraBold" pitchFamily="2" charset="0"/>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2800" b="1" i="0" u="none" strike="noStrike" kern="1200" baseline="0">
                      <a:solidFill>
                        <a:schemeClr val="bg1">
                          <a:lumMod val="75000"/>
                        </a:schemeClr>
                      </a:solidFill>
                      <a:latin typeface="Manrope ExtraBold" pitchFamily="2" charset="0"/>
                      <a:ea typeface="+mn-ea"/>
                      <a:cs typeface="Preahvihear" pitchFamily="2" charset="0"/>
                    </a:defRPr>
                  </a:pPr>
                  <a:endParaRPr lang="en-GB"/>
                </a:p>
              </c:txPr>
              <c:showLegendKey val="0"/>
              <c:showVal val="1"/>
              <c:showCatName val="0"/>
              <c:showSerName val="0"/>
              <c:showPercent val="0"/>
              <c:showBubbleSize val="0"/>
              <c:separator>, </c:separator>
              <c:extLst>
                <c:ext xmlns:c15="http://schemas.microsoft.com/office/drawing/2012/chart" uri="{CE6537A1-D6FC-4f65-9D91-7224C49458BB}">
                  <c15:layout>
                    <c:manualLayout>
                      <c:w val="0.21272138089256964"/>
                      <c:h val="0.10953426054983635"/>
                    </c:manualLayout>
                  </c15:layout>
                  <c15:dlblFieldTable/>
                  <c15:showDataLabelsRange val="0"/>
                </c:ext>
                <c:ext xmlns:c16="http://schemas.microsoft.com/office/drawing/2014/chart" uri="{C3380CC4-5D6E-409C-BE32-E72D297353CC}">
                  <c16:uniqueId val="{00000003-2BF3-C84C-8013-54E403522FA0}"/>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D70C7D"/>
                    </a:solidFill>
                    <a:latin typeface="Manrope ExtraBold" pitchFamily="2" charset="0"/>
                    <a:ea typeface="+mn-ea"/>
                    <a:cs typeface="Preahvihear" pitchFamily="2" charset="0"/>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TV &amp; VOD</c:v>
                </c:pt>
                <c:pt idx="1">
                  <c:v>Social</c:v>
                </c:pt>
                <c:pt idx="2">
                  <c:v>Online video</c:v>
                </c:pt>
              </c:strCache>
            </c:strRef>
          </c:cat>
          <c:val>
            <c:numRef>
              <c:f>Sheet1!$B$2:$B$4</c:f>
              <c:numCache>
                <c:formatCode>0%</c:formatCode>
                <c:ptCount val="3"/>
                <c:pt idx="0">
                  <c:v>0.67</c:v>
                </c:pt>
                <c:pt idx="1">
                  <c:v>0.14000000000000001</c:v>
                </c:pt>
                <c:pt idx="2">
                  <c:v>0.42</c:v>
                </c:pt>
              </c:numCache>
            </c:numRef>
          </c:val>
          <c:extLst>
            <c:ext xmlns:c16="http://schemas.microsoft.com/office/drawing/2014/chart" uri="{C3380CC4-5D6E-409C-BE32-E72D297353CC}">
              <c16:uniqueId val="{00000005-2BF3-C84C-8013-54E403522FA0}"/>
            </c:ext>
          </c:extLst>
        </c:ser>
        <c:dLbls>
          <c:showLegendKey val="0"/>
          <c:showVal val="0"/>
          <c:showCatName val="0"/>
          <c:showSerName val="0"/>
          <c:showPercent val="0"/>
          <c:showBubbleSize val="0"/>
        </c:dLbls>
        <c:gapWidth val="60"/>
        <c:overlap val="20"/>
        <c:axId val="1898413104"/>
        <c:axId val="1898539808"/>
      </c:barChart>
      <c:catAx>
        <c:axId val="189841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Preahvihear" pitchFamily="2" charset="0"/>
              </a:defRPr>
            </a:pPr>
            <a:endParaRPr lang="en-US"/>
          </a:p>
        </c:txPr>
        <c:crossAx val="1898539808"/>
        <c:crosses val="autoZero"/>
        <c:auto val="1"/>
        <c:lblAlgn val="ctr"/>
        <c:lblOffset val="100"/>
        <c:noMultiLvlLbl val="0"/>
      </c:catAx>
      <c:valAx>
        <c:axId val="1898539808"/>
        <c:scaling>
          <c:orientation val="minMax"/>
        </c:scaling>
        <c:delete val="1"/>
        <c:axPos val="l"/>
        <c:numFmt formatCode="0%" sourceLinked="1"/>
        <c:majorTickMark val="none"/>
        <c:minorTickMark val="none"/>
        <c:tickLblPos val="nextTo"/>
        <c:crossAx val="1898413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bg1"/>
          </a:solidFill>
          <a:latin typeface="+mn-lt"/>
          <a:cs typeface="Preahvihear" pitchFamily="2"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D70C7D"/>
            </a:solidFill>
            <a:ln>
              <a:noFill/>
            </a:ln>
            <a:effectLst/>
          </c:spPr>
          <c:invertIfNegative val="0"/>
          <c:dPt>
            <c:idx val="0"/>
            <c:invertIfNegative val="0"/>
            <c:bubble3D val="0"/>
            <c:spPr>
              <a:solidFill>
                <a:srgbClr val="E380B8"/>
              </a:solidFill>
              <a:ln>
                <a:noFill/>
              </a:ln>
              <a:effectLst/>
            </c:spPr>
            <c:extLst>
              <c:ext xmlns:c16="http://schemas.microsoft.com/office/drawing/2014/chart" uri="{C3380CC4-5D6E-409C-BE32-E72D297353CC}">
                <c16:uniqueId val="{00000001-2BF3-C84C-8013-54E403522FA0}"/>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3-2BF3-C84C-8013-54E403522FA0}"/>
              </c:ext>
            </c:extLst>
          </c:dPt>
          <c:dLbls>
            <c:dLbl>
              <c:idx val="0"/>
              <c:tx>
                <c:rich>
                  <a:bodyPr rot="0" spcFirstLastPara="1" vertOverflow="ellipsis" vert="horz" wrap="square" lIns="38100" tIns="19050" rIns="38100" bIns="19050" anchor="ctr" anchorCtr="1">
                    <a:spAutoFit/>
                  </a:bodyPr>
                  <a:lstStyle/>
                  <a:p>
                    <a:pPr>
                      <a:defRPr sz="2800" b="1" i="0" u="none" strike="noStrike" kern="1200" baseline="0">
                        <a:solidFill>
                          <a:srgbClr val="E380B8"/>
                        </a:solidFill>
                        <a:latin typeface="Manrope ExtraBold" pitchFamily="2" charset="0"/>
                        <a:ea typeface="+mn-ea"/>
                        <a:cs typeface="Preahvihear" pitchFamily="2" charset="0"/>
                      </a:defRPr>
                    </a:pPr>
                    <a:fld id="{150E8091-4E3A-3D4C-AD80-0F8C8FD4BF80}" type="VALUE">
                      <a:rPr lang="en-US" smtClean="0">
                        <a:solidFill>
                          <a:srgbClr val="E380B8"/>
                        </a:solidFill>
                      </a:rPr>
                      <a:pPr>
                        <a:defRPr sz="2800" b="1">
                          <a:solidFill>
                            <a:srgbClr val="E380B8"/>
                          </a:solidFill>
                          <a:latin typeface="Manrope ExtraBold" pitchFamily="2" charset="0"/>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E380B8"/>
                      </a:solidFill>
                      <a:latin typeface="Manrope ExtraBold" pitchFamily="2" charset="0"/>
                      <a:ea typeface="+mn-ea"/>
                      <a:cs typeface="Preahvihear" pitchFamily="2" charset="0"/>
                    </a:defRPr>
                  </a:pPr>
                  <a:endParaRPr lang="en-GB"/>
                </a:p>
              </c:txP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2BF3-C84C-8013-54E403522FA0}"/>
                </c:ext>
              </c:extLst>
            </c:dLbl>
            <c:dLbl>
              <c:idx val="1"/>
              <c:layout>
                <c:manualLayout>
                  <c:x val="-6.3426965311164563E-17"/>
                  <c:y val="-2.9034816752162747E-2"/>
                </c:manualLayout>
              </c:layout>
              <c:tx>
                <c:rich>
                  <a:bodyPr rot="0" spcFirstLastPara="1" vertOverflow="ellipsis" vert="horz" wrap="square" lIns="38100" tIns="19050" rIns="38100" bIns="19050" anchor="ctr" anchorCtr="1">
                    <a:noAutofit/>
                  </a:bodyPr>
                  <a:lstStyle/>
                  <a:p>
                    <a:pPr>
                      <a:defRPr sz="2800" b="1" i="0" u="none" strike="noStrike" kern="1200" baseline="0">
                        <a:solidFill>
                          <a:srgbClr val="D70C7D"/>
                        </a:solidFill>
                        <a:latin typeface="Manrope ExtraBold" pitchFamily="2" charset="0"/>
                        <a:ea typeface="+mn-ea"/>
                        <a:cs typeface="Preahvihear" pitchFamily="2" charset="0"/>
                      </a:defRPr>
                    </a:pPr>
                    <a:fld id="{422BC538-9A33-8844-8607-B91151AABC7E}" type="VALUE">
                      <a:rPr lang="en-US" smtClean="0">
                        <a:solidFill>
                          <a:srgbClr val="D70C7D"/>
                        </a:solidFill>
                      </a:rPr>
                      <a:pPr>
                        <a:defRPr sz="2800" b="1">
                          <a:solidFill>
                            <a:srgbClr val="D70C7D"/>
                          </a:solidFill>
                          <a:latin typeface="Manrope ExtraBold" pitchFamily="2" charset="0"/>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2800" b="1" i="0" u="none" strike="noStrike" kern="1200" baseline="0">
                      <a:solidFill>
                        <a:srgbClr val="D70C7D"/>
                      </a:solidFill>
                      <a:latin typeface="Manrope ExtraBold" pitchFamily="2" charset="0"/>
                      <a:ea typeface="+mn-ea"/>
                      <a:cs typeface="Preahvihear" pitchFamily="2" charset="0"/>
                    </a:defRPr>
                  </a:pPr>
                  <a:endParaRPr lang="en-GB"/>
                </a:p>
              </c:txPr>
              <c:showLegendKey val="0"/>
              <c:showVal val="1"/>
              <c:showCatName val="0"/>
              <c:showSerName val="0"/>
              <c:showPercent val="0"/>
              <c:showBubbleSize val="0"/>
              <c:separator>, </c:separator>
              <c:extLst>
                <c:ext xmlns:c15="http://schemas.microsoft.com/office/drawing/2012/chart" uri="{CE6537A1-D6FC-4f65-9D91-7224C49458BB}">
                  <c15:layout>
                    <c:manualLayout>
                      <c:w val="0.17717649847913833"/>
                      <c:h val="6.8002597130065387E-2"/>
                    </c:manualLayout>
                  </c15:layout>
                  <c15:dlblFieldTable/>
                  <c15:showDataLabelsRange val="0"/>
                </c:ext>
                <c:ext xmlns:c16="http://schemas.microsoft.com/office/drawing/2014/chart" uri="{C3380CC4-5D6E-409C-BE32-E72D297353CC}">
                  <c16:uniqueId val="{00000004-2BF3-C84C-8013-54E403522FA0}"/>
                </c:ext>
              </c:extLst>
            </c:dLbl>
            <c:dLbl>
              <c:idx val="2"/>
              <c:tx>
                <c:rich>
                  <a:bodyPr rot="0" spcFirstLastPara="1" vertOverflow="ellipsis" vert="horz" wrap="square" lIns="38100" tIns="19050" rIns="38100" bIns="19050" anchor="ctr" anchorCtr="1">
                    <a:noAutofit/>
                  </a:bodyPr>
                  <a:lstStyle/>
                  <a:p>
                    <a:pPr>
                      <a:defRPr sz="2800" b="1" i="0" u="none" strike="noStrike" kern="1200" baseline="0">
                        <a:solidFill>
                          <a:schemeClr val="bg1">
                            <a:lumMod val="75000"/>
                          </a:schemeClr>
                        </a:solidFill>
                        <a:latin typeface="Manrope ExtraBold" pitchFamily="2" charset="0"/>
                        <a:ea typeface="+mn-ea"/>
                        <a:cs typeface="Preahvihear" pitchFamily="2" charset="0"/>
                      </a:defRPr>
                    </a:pPr>
                    <a:fld id="{AF85679A-E01B-1A41-A238-A236D64B6A28}" type="VALUE">
                      <a:rPr lang="en-US" smtClean="0">
                        <a:solidFill>
                          <a:schemeClr val="bg1">
                            <a:lumMod val="75000"/>
                          </a:schemeClr>
                        </a:solidFill>
                      </a:rPr>
                      <a:pPr>
                        <a:defRPr sz="2800" b="1">
                          <a:solidFill>
                            <a:schemeClr val="bg1">
                              <a:lumMod val="75000"/>
                            </a:schemeClr>
                          </a:solidFill>
                          <a:latin typeface="Manrope ExtraBold" pitchFamily="2" charset="0"/>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2800" b="1" i="0" u="none" strike="noStrike" kern="1200" baseline="0">
                      <a:solidFill>
                        <a:schemeClr val="bg1">
                          <a:lumMod val="75000"/>
                        </a:schemeClr>
                      </a:solidFill>
                      <a:latin typeface="Manrope ExtraBold" pitchFamily="2" charset="0"/>
                      <a:ea typeface="+mn-ea"/>
                      <a:cs typeface="Preahvihear" pitchFamily="2" charset="0"/>
                    </a:defRPr>
                  </a:pPr>
                  <a:endParaRPr lang="en-GB"/>
                </a:p>
              </c:txPr>
              <c:showLegendKey val="0"/>
              <c:showVal val="1"/>
              <c:showCatName val="0"/>
              <c:showSerName val="0"/>
              <c:showPercent val="0"/>
              <c:showBubbleSize val="0"/>
              <c:separator>, </c:separator>
              <c:extLst>
                <c:ext xmlns:c15="http://schemas.microsoft.com/office/drawing/2012/chart" uri="{CE6537A1-D6FC-4f65-9D91-7224C49458BB}">
                  <c15:layout>
                    <c:manualLayout>
                      <c:w val="0.21272138089256964"/>
                      <c:h val="0.10953426054983635"/>
                    </c:manualLayout>
                  </c15:layout>
                  <c15:dlblFieldTable/>
                  <c15:showDataLabelsRange val="0"/>
                </c:ext>
                <c:ext xmlns:c16="http://schemas.microsoft.com/office/drawing/2014/chart" uri="{C3380CC4-5D6E-409C-BE32-E72D297353CC}">
                  <c16:uniqueId val="{00000003-2BF3-C84C-8013-54E403522FA0}"/>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D70C7D"/>
                    </a:solidFill>
                    <a:latin typeface="Manrope ExtraBold" pitchFamily="2" charset="0"/>
                    <a:ea typeface="+mn-ea"/>
                    <a:cs typeface="Preahvihear" pitchFamily="2" charset="0"/>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TV &amp; VOD</c:v>
                </c:pt>
                <c:pt idx="1">
                  <c:v>Social</c:v>
                </c:pt>
                <c:pt idx="2">
                  <c:v>Online video</c:v>
                </c:pt>
              </c:strCache>
            </c:strRef>
          </c:cat>
          <c:val>
            <c:numRef>
              <c:f>Sheet1!$B$2:$B$4</c:f>
              <c:numCache>
                <c:formatCode>0%</c:formatCode>
                <c:ptCount val="3"/>
                <c:pt idx="0">
                  <c:v>0.5</c:v>
                </c:pt>
                <c:pt idx="1">
                  <c:v>0.59</c:v>
                </c:pt>
                <c:pt idx="2">
                  <c:v>0.77</c:v>
                </c:pt>
              </c:numCache>
            </c:numRef>
          </c:val>
          <c:extLst>
            <c:ext xmlns:c16="http://schemas.microsoft.com/office/drawing/2014/chart" uri="{C3380CC4-5D6E-409C-BE32-E72D297353CC}">
              <c16:uniqueId val="{00000005-2BF3-C84C-8013-54E403522FA0}"/>
            </c:ext>
          </c:extLst>
        </c:ser>
        <c:dLbls>
          <c:showLegendKey val="0"/>
          <c:showVal val="0"/>
          <c:showCatName val="0"/>
          <c:showSerName val="0"/>
          <c:showPercent val="0"/>
          <c:showBubbleSize val="0"/>
        </c:dLbls>
        <c:gapWidth val="60"/>
        <c:overlap val="20"/>
        <c:axId val="1898413104"/>
        <c:axId val="1898539808"/>
      </c:barChart>
      <c:catAx>
        <c:axId val="189841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Preahvihear" pitchFamily="2" charset="0"/>
              </a:defRPr>
            </a:pPr>
            <a:endParaRPr lang="en-US"/>
          </a:p>
        </c:txPr>
        <c:crossAx val="1898539808"/>
        <c:crosses val="autoZero"/>
        <c:auto val="1"/>
        <c:lblAlgn val="ctr"/>
        <c:lblOffset val="100"/>
        <c:noMultiLvlLbl val="0"/>
      </c:catAx>
      <c:valAx>
        <c:axId val="1898539808"/>
        <c:scaling>
          <c:orientation val="minMax"/>
        </c:scaling>
        <c:delete val="1"/>
        <c:axPos val="l"/>
        <c:numFmt formatCode="0%" sourceLinked="1"/>
        <c:majorTickMark val="none"/>
        <c:minorTickMark val="none"/>
        <c:tickLblPos val="nextTo"/>
        <c:crossAx val="1898413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bg1"/>
          </a:solidFill>
          <a:latin typeface="+mn-lt"/>
          <a:cs typeface="Preahvihear" pitchFamily="2"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D70C7D"/>
            </a:solidFill>
            <a:ln>
              <a:noFill/>
            </a:ln>
          </c:spPr>
          <c:dPt>
            <c:idx val="0"/>
            <c:bubble3D val="0"/>
            <c:spPr>
              <a:solidFill>
                <a:srgbClr val="E380B8"/>
              </a:solidFill>
              <a:ln w="19050">
                <a:noFill/>
              </a:ln>
              <a:effectLst/>
            </c:spPr>
            <c:extLst>
              <c:ext xmlns:c16="http://schemas.microsoft.com/office/drawing/2014/chart" uri="{C3380CC4-5D6E-409C-BE32-E72D297353CC}">
                <c16:uniqueId val="{00000001-4C8A-814C-9DB1-40C694F25D84}"/>
              </c:ext>
            </c:extLst>
          </c:dPt>
          <c:dPt>
            <c:idx val="1"/>
            <c:bubble3D val="0"/>
            <c:spPr>
              <a:solidFill>
                <a:srgbClr val="D70C7D"/>
              </a:solidFill>
              <a:ln w="19050">
                <a:noFill/>
              </a:ln>
              <a:effectLst/>
            </c:spPr>
            <c:extLst>
              <c:ext xmlns:c16="http://schemas.microsoft.com/office/drawing/2014/chart" uri="{C3380CC4-5D6E-409C-BE32-E72D297353CC}">
                <c16:uniqueId val="{00000002-4C8A-814C-9DB1-40C694F25D84}"/>
              </c:ext>
            </c:extLst>
          </c:dPt>
          <c:cat>
            <c:strRef>
              <c:f>Sheet1!$A$2:$A$3</c:f>
              <c:strCache>
                <c:ptCount val="2"/>
                <c:pt idx="0">
                  <c:v>1st Qtr</c:v>
                </c:pt>
                <c:pt idx="1">
                  <c:v>2nd Qtr</c:v>
                </c:pt>
              </c:strCache>
            </c:strRef>
          </c:cat>
          <c:val>
            <c:numRef>
              <c:f>Sheet1!$B$2:$B$3</c:f>
              <c:numCache>
                <c:formatCode>General</c:formatCode>
                <c:ptCount val="2"/>
                <c:pt idx="0">
                  <c:v>15</c:v>
                </c:pt>
                <c:pt idx="1">
                  <c:v>85</c:v>
                </c:pt>
              </c:numCache>
            </c:numRef>
          </c:val>
          <c:extLst>
            <c:ext xmlns:c16="http://schemas.microsoft.com/office/drawing/2014/chart" uri="{C3380CC4-5D6E-409C-BE32-E72D297353CC}">
              <c16:uniqueId val="{00000000-4C8A-814C-9DB1-40C694F25D84}"/>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9729849939806097E-2"/>
          <c:y val="0.24623128568368652"/>
          <c:w val="0.94054030012038781"/>
          <c:h val="0.58225405184490353"/>
        </c:manualLayout>
      </c:layout>
      <c:barChart>
        <c:barDir val="col"/>
        <c:grouping val="clustered"/>
        <c:varyColors val="0"/>
        <c:ser>
          <c:idx val="0"/>
          <c:order val="0"/>
          <c:tx>
            <c:strRef>
              <c:f>Sheet1!$B$1</c:f>
              <c:strCache>
                <c:ptCount val="1"/>
                <c:pt idx="0">
                  <c:v>Column1</c:v>
                </c:pt>
              </c:strCache>
            </c:strRef>
          </c:tx>
          <c:spPr>
            <a:solidFill>
              <a:srgbClr val="D70C7D"/>
            </a:solidFill>
            <a:ln>
              <a:noFill/>
            </a:ln>
            <a:effectLst/>
          </c:spPr>
          <c:invertIfNegative val="0"/>
          <c:dPt>
            <c:idx val="0"/>
            <c:invertIfNegative val="0"/>
            <c:bubble3D val="0"/>
            <c:spPr>
              <a:solidFill>
                <a:srgbClr val="E380B8"/>
              </a:solidFill>
              <a:ln>
                <a:noFill/>
              </a:ln>
              <a:effectLst/>
            </c:spPr>
            <c:extLst>
              <c:ext xmlns:c16="http://schemas.microsoft.com/office/drawing/2014/chart" uri="{C3380CC4-5D6E-409C-BE32-E72D297353CC}">
                <c16:uniqueId val="{00000001-2BF3-C84C-8013-54E403522FA0}"/>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3-2BF3-C84C-8013-54E403522FA0}"/>
              </c:ext>
            </c:extLst>
          </c:dPt>
          <c:dLbls>
            <c:dLbl>
              <c:idx val="1"/>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D70C7D"/>
                      </a:solidFill>
                      <a:latin typeface="+mn-lt"/>
                      <a:ea typeface="+mn-ea"/>
                      <a:cs typeface="Preahvihear"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4-3CFC-4AF1-9AA7-D30F484CE14A}"/>
                </c:ext>
              </c:extLst>
            </c:dLbl>
            <c:dLbl>
              <c:idx val="2"/>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lumMod val="75000"/>
                        </a:schemeClr>
                      </a:solidFill>
                      <a:latin typeface="+mn-lt"/>
                      <a:ea typeface="+mn-ea"/>
                      <a:cs typeface="Preahvihear" pitchFamily="2"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2BF3-C84C-8013-54E403522FA0}"/>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E380B8"/>
                    </a:solidFill>
                    <a:latin typeface="+mn-lt"/>
                    <a:ea typeface="+mn-ea"/>
                    <a:cs typeface="Preahvihear"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TV &amp; VOD</c:v>
                </c:pt>
                <c:pt idx="1">
                  <c:v>Social</c:v>
                </c:pt>
                <c:pt idx="2">
                  <c:v>Online video</c:v>
                </c:pt>
              </c:strCache>
            </c:strRef>
          </c:cat>
          <c:val>
            <c:numRef>
              <c:f>Sheet1!$B$2:$B$4</c:f>
              <c:numCache>
                <c:formatCode>0%</c:formatCode>
                <c:ptCount val="3"/>
                <c:pt idx="0">
                  <c:v>0.25</c:v>
                </c:pt>
                <c:pt idx="1">
                  <c:v>0.33</c:v>
                </c:pt>
                <c:pt idx="2">
                  <c:v>0.57999999999999996</c:v>
                </c:pt>
              </c:numCache>
            </c:numRef>
          </c:val>
          <c:extLst>
            <c:ext xmlns:c16="http://schemas.microsoft.com/office/drawing/2014/chart" uri="{C3380CC4-5D6E-409C-BE32-E72D297353CC}">
              <c16:uniqueId val="{00000005-2BF3-C84C-8013-54E403522FA0}"/>
            </c:ext>
          </c:extLst>
        </c:ser>
        <c:dLbls>
          <c:dLblPos val="outEnd"/>
          <c:showLegendKey val="0"/>
          <c:showVal val="1"/>
          <c:showCatName val="0"/>
          <c:showSerName val="0"/>
          <c:showPercent val="0"/>
          <c:showBubbleSize val="0"/>
        </c:dLbls>
        <c:gapWidth val="60"/>
        <c:overlap val="20"/>
        <c:axId val="1898413104"/>
        <c:axId val="1898539808"/>
      </c:barChart>
      <c:catAx>
        <c:axId val="1898413104"/>
        <c:scaling>
          <c:orientation val="minMax"/>
        </c:scaling>
        <c:delete val="0"/>
        <c:axPos val="b"/>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Preahvihear" pitchFamily="2" charset="0"/>
              </a:defRPr>
            </a:pPr>
            <a:endParaRPr lang="en-US"/>
          </a:p>
        </c:txPr>
        <c:crossAx val="1898539808"/>
        <c:crosses val="autoZero"/>
        <c:auto val="1"/>
        <c:lblAlgn val="ctr"/>
        <c:lblOffset val="100"/>
        <c:noMultiLvlLbl val="0"/>
      </c:catAx>
      <c:valAx>
        <c:axId val="1898539808"/>
        <c:scaling>
          <c:orientation val="minMax"/>
          <c:max val="0.5"/>
        </c:scaling>
        <c:delete val="1"/>
        <c:axPos val="l"/>
        <c:numFmt formatCode="0%" sourceLinked="1"/>
        <c:majorTickMark val="out"/>
        <c:minorTickMark val="none"/>
        <c:tickLblPos val="nextTo"/>
        <c:crossAx val="1898413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bg1"/>
          </a:solidFill>
          <a:latin typeface="+mn-lt"/>
          <a:cs typeface="Preahvihear" pitchFamily="2"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D70C7D"/>
            </a:solidFill>
            <a:ln>
              <a:noFill/>
            </a:ln>
            <a:effectLst/>
          </c:spPr>
          <c:invertIfNegative val="0"/>
          <c:dPt>
            <c:idx val="0"/>
            <c:invertIfNegative val="0"/>
            <c:bubble3D val="0"/>
            <c:spPr>
              <a:solidFill>
                <a:srgbClr val="E380B8"/>
              </a:solidFill>
              <a:ln>
                <a:noFill/>
              </a:ln>
              <a:effectLst/>
            </c:spPr>
            <c:extLst>
              <c:ext xmlns:c16="http://schemas.microsoft.com/office/drawing/2014/chart" uri="{C3380CC4-5D6E-409C-BE32-E72D297353CC}">
                <c16:uniqueId val="{00000001-2BF3-C84C-8013-54E403522FA0}"/>
              </c:ext>
            </c:extLst>
          </c:dPt>
          <c:dPt>
            <c:idx val="2"/>
            <c:invertIfNegative val="0"/>
            <c:bubble3D val="0"/>
            <c:spPr>
              <a:solidFill>
                <a:schemeClr val="bg1">
                  <a:lumMod val="75000"/>
                </a:schemeClr>
              </a:solidFill>
              <a:ln>
                <a:noFill/>
              </a:ln>
              <a:effectLst/>
            </c:spPr>
            <c:extLst>
              <c:ext xmlns:c16="http://schemas.microsoft.com/office/drawing/2014/chart" uri="{C3380CC4-5D6E-409C-BE32-E72D297353CC}">
                <c16:uniqueId val="{00000003-2BF3-C84C-8013-54E403522FA0}"/>
              </c:ext>
            </c:extLst>
          </c:dPt>
          <c:dLbls>
            <c:dLbl>
              <c:idx val="0"/>
              <c:tx>
                <c:rich>
                  <a:bodyPr rot="0" spcFirstLastPara="1" vertOverflow="ellipsis" vert="horz" wrap="square" lIns="38100" tIns="19050" rIns="38100" bIns="19050" anchor="ctr" anchorCtr="1">
                    <a:spAutoFit/>
                  </a:bodyPr>
                  <a:lstStyle/>
                  <a:p>
                    <a:pPr>
                      <a:defRPr sz="2800" b="1" i="0" u="none" strike="noStrike" kern="1200" baseline="0">
                        <a:solidFill>
                          <a:srgbClr val="E380B8"/>
                        </a:solidFill>
                        <a:latin typeface="Manrope ExtraBold" pitchFamily="2" charset="0"/>
                        <a:ea typeface="+mn-ea"/>
                        <a:cs typeface="Preahvihear" pitchFamily="2" charset="0"/>
                      </a:defRPr>
                    </a:pPr>
                    <a:fld id="{150E8091-4E3A-3D4C-AD80-0F8C8FD4BF80}" type="VALUE">
                      <a:rPr lang="en-US" sz="2800" smtClean="0">
                        <a:solidFill>
                          <a:srgbClr val="E380B8"/>
                        </a:solidFill>
                      </a:rPr>
                      <a:pPr>
                        <a:defRPr sz="2800" b="1">
                          <a:solidFill>
                            <a:srgbClr val="E380B8"/>
                          </a:solidFill>
                          <a:latin typeface="Manrope ExtraBold" pitchFamily="2" charset="0"/>
                        </a:defRPr>
                      </a:pPr>
                      <a:t>[VALUE]</a:t>
                    </a:fld>
                    <a:endParaRPr lang="en-GB"/>
                  </a:p>
                </c:rich>
              </c:tx>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E380B8"/>
                      </a:solidFill>
                      <a:latin typeface="Manrope ExtraBold" pitchFamily="2" charset="0"/>
                      <a:ea typeface="+mn-ea"/>
                      <a:cs typeface="Preahvihear" pitchFamily="2" charset="0"/>
                    </a:defRPr>
                  </a:pPr>
                  <a:endParaRPr lang="en-GB"/>
                </a:p>
              </c:txPr>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2BF3-C84C-8013-54E403522FA0}"/>
                </c:ext>
              </c:extLst>
            </c:dLbl>
            <c:dLbl>
              <c:idx val="1"/>
              <c:layout>
                <c:manualLayout>
                  <c:x val="1.2162211339011537E-2"/>
                  <c:y val="-5.5549894302701647E-3"/>
                </c:manualLayout>
              </c:layout>
              <c:tx>
                <c:rich>
                  <a:bodyPr rot="0" spcFirstLastPara="1" vertOverflow="ellipsis" vert="horz" wrap="square" lIns="38100" tIns="19050" rIns="38100" bIns="19050" anchor="ctr" anchorCtr="1">
                    <a:noAutofit/>
                  </a:bodyPr>
                  <a:lstStyle/>
                  <a:p>
                    <a:pPr>
                      <a:defRPr sz="2800" b="1" i="0" u="none" strike="noStrike" kern="1200" baseline="0">
                        <a:solidFill>
                          <a:srgbClr val="D70C7D"/>
                        </a:solidFill>
                        <a:latin typeface="Manrope ExtraBold" pitchFamily="2" charset="0"/>
                        <a:ea typeface="+mn-ea"/>
                        <a:cs typeface="Preahvihear" pitchFamily="2" charset="0"/>
                      </a:defRPr>
                    </a:pPr>
                    <a:fld id="{422BC538-9A33-8844-8607-B91151AABC7E}" type="VALUE">
                      <a:rPr lang="en-US" sz="2800" smtClean="0">
                        <a:solidFill>
                          <a:srgbClr val="D70C7D"/>
                        </a:solidFill>
                      </a:rPr>
                      <a:pPr>
                        <a:defRPr sz="2800" b="1">
                          <a:solidFill>
                            <a:srgbClr val="D70C7D"/>
                          </a:solidFill>
                          <a:latin typeface="Manrope ExtraBold" pitchFamily="2" charset="0"/>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2800" b="1" i="0" u="none" strike="noStrike" kern="1200" baseline="0">
                      <a:solidFill>
                        <a:srgbClr val="D70C7D"/>
                      </a:solidFill>
                      <a:latin typeface="Manrope ExtraBold" pitchFamily="2" charset="0"/>
                      <a:ea typeface="+mn-ea"/>
                      <a:cs typeface="Preahvihear" pitchFamily="2" charset="0"/>
                    </a:defRPr>
                  </a:pPr>
                  <a:endParaRPr lang="en-GB"/>
                </a:p>
              </c:txPr>
              <c:showLegendKey val="0"/>
              <c:showVal val="1"/>
              <c:showCatName val="0"/>
              <c:showSerName val="0"/>
              <c:showPercent val="0"/>
              <c:showBubbleSize val="0"/>
              <c:separator>, </c:separator>
              <c:extLst>
                <c:ext xmlns:c15="http://schemas.microsoft.com/office/drawing/2012/chart" uri="{CE6537A1-D6FC-4f65-9D91-7224C49458BB}">
                  <c15:layout>
                    <c:manualLayout>
                      <c:w val="0.28258233008390543"/>
                      <c:h val="9.202415114110761E-2"/>
                    </c:manualLayout>
                  </c15:layout>
                  <c15:dlblFieldTable/>
                  <c15:showDataLabelsRange val="0"/>
                </c:ext>
                <c:ext xmlns:c16="http://schemas.microsoft.com/office/drawing/2014/chart" uri="{C3380CC4-5D6E-409C-BE32-E72D297353CC}">
                  <c16:uniqueId val="{00000004-2BF3-C84C-8013-54E403522FA0}"/>
                </c:ext>
              </c:extLst>
            </c:dLbl>
            <c:dLbl>
              <c:idx val="2"/>
              <c:tx>
                <c:rich>
                  <a:bodyPr rot="0" spcFirstLastPara="1" vertOverflow="ellipsis" vert="horz" wrap="square" lIns="38100" tIns="19050" rIns="38100" bIns="19050" anchor="ctr" anchorCtr="1">
                    <a:noAutofit/>
                  </a:bodyPr>
                  <a:lstStyle/>
                  <a:p>
                    <a:pPr>
                      <a:defRPr sz="2800" b="1" i="0" u="none" strike="noStrike" kern="1200" baseline="0">
                        <a:solidFill>
                          <a:schemeClr val="bg1">
                            <a:lumMod val="75000"/>
                          </a:schemeClr>
                        </a:solidFill>
                        <a:latin typeface="Manrope ExtraBold" pitchFamily="2" charset="0"/>
                        <a:ea typeface="+mn-ea"/>
                        <a:cs typeface="Preahvihear" pitchFamily="2" charset="0"/>
                      </a:defRPr>
                    </a:pPr>
                    <a:fld id="{AF85679A-E01B-1A41-A238-A236D64B6A28}" type="VALUE">
                      <a:rPr lang="en-US" sz="2800" smtClean="0">
                        <a:solidFill>
                          <a:schemeClr val="bg1">
                            <a:lumMod val="75000"/>
                          </a:schemeClr>
                        </a:solidFill>
                      </a:rPr>
                      <a:pPr>
                        <a:defRPr sz="2800" b="1">
                          <a:solidFill>
                            <a:schemeClr val="bg1">
                              <a:lumMod val="75000"/>
                            </a:schemeClr>
                          </a:solidFill>
                          <a:latin typeface="Manrope ExtraBold" pitchFamily="2" charset="0"/>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2800" b="1" i="0" u="none" strike="noStrike" kern="1200" baseline="0">
                      <a:solidFill>
                        <a:schemeClr val="bg1">
                          <a:lumMod val="75000"/>
                        </a:schemeClr>
                      </a:solidFill>
                      <a:latin typeface="Manrope ExtraBold" pitchFamily="2" charset="0"/>
                      <a:ea typeface="+mn-ea"/>
                      <a:cs typeface="Preahvihear" pitchFamily="2" charset="0"/>
                    </a:defRPr>
                  </a:pPr>
                  <a:endParaRPr lang="en-GB"/>
                </a:p>
              </c:txPr>
              <c:showLegendKey val="0"/>
              <c:showVal val="1"/>
              <c:showCatName val="0"/>
              <c:showSerName val="0"/>
              <c:showPercent val="0"/>
              <c:showBubbleSize val="0"/>
              <c:separator>, </c:separator>
              <c:extLst>
                <c:ext xmlns:c15="http://schemas.microsoft.com/office/drawing/2012/chart" uri="{CE6537A1-D6FC-4f65-9D91-7224C49458BB}">
                  <c15:layout>
                    <c:manualLayout>
                      <c:w val="0.21272138089256964"/>
                      <c:h val="0.10953426054983635"/>
                    </c:manualLayout>
                  </c15:layout>
                  <c15:dlblFieldTable/>
                  <c15:showDataLabelsRange val="0"/>
                </c:ext>
                <c:ext xmlns:c16="http://schemas.microsoft.com/office/drawing/2014/chart" uri="{C3380CC4-5D6E-409C-BE32-E72D297353CC}">
                  <c16:uniqueId val="{00000003-2BF3-C84C-8013-54E403522FA0}"/>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D70C7D"/>
                    </a:solidFill>
                    <a:latin typeface="Manrope ExtraBold" pitchFamily="2" charset="0"/>
                    <a:ea typeface="+mn-ea"/>
                    <a:cs typeface="Preahvihear" pitchFamily="2" charset="0"/>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TV &amp; VOD</c:v>
                </c:pt>
                <c:pt idx="1">
                  <c:v>Social</c:v>
                </c:pt>
                <c:pt idx="2">
                  <c:v>Online video</c:v>
                </c:pt>
              </c:strCache>
            </c:strRef>
          </c:cat>
          <c:val>
            <c:numRef>
              <c:f>Sheet1!$B$2:$B$4</c:f>
              <c:numCache>
                <c:formatCode>0%</c:formatCode>
                <c:ptCount val="3"/>
                <c:pt idx="0">
                  <c:v>0.94</c:v>
                </c:pt>
                <c:pt idx="1">
                  <c:v>0.7</c:v>
                </c:pt>
                <c:pt idx="2">
                  <c:v>0.97</c:v>
                </c:pt>
              </c:numCache>
            </c:numRef>
          </c:val>
          <c:extLst>
            <c:ext xmlns:c16="http://schemas.microsoft.com/office/drawing/2014/chart" uri="{C3380CC4-5D6E-409C-BE32-E72D297353CC}">
              <c16:uniqueId val="{00000005-2BF3-C84C-8013-54E403522FA0}"/>
            </c:ext>
          </c:extLst>
        </c:ser>
        <c:dLbls>
          <c:showLegendKey val="0"/>
          <c:showVal val="0"/>
          <c:showCatName val="0"/>
          <c:showSerName val="0"/>
          <c:showPercent val="0"/>
          <c:showBubbleSize val="0"/>
        </c:dLbls>
        <c:gapWidth val="60"/>
        <c:overlap val="20"/>
        <c:axId val="1898413104"/>
        <c:axId val="1898539808"/>
      </c:barChart>
      <c:catAx>
        <c:axId val="189841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Preahvihear" pitchFamily="2" charset="0"/>
              </a:defRPr>
            </a:pPr>
            <a:endParaRPr lang="en-US"/>
          </a:p>
        </c:txPr>
        <c:crossAx val="1898539808"/>
        <c:crosses val="autoZero"/>
        <c:auto val="1"/>
        <c:lblAlgn val="ctr"/>
        <c:lblOffset val="100"/>
        <c:noMultiLvlLbl val="0"/>
      </c:catAx>
      <c:valAx>
        <c:axId val="1898539808"/>
        <c:scaling>
          <c:orientation val="minMax"/>
        </c:scaling>
        <c:delete val="1"/>
        <c:axPos val="l"/>
        <c:numFmt formatCode="0%" sourceLinked="1"/>
        <c:majorTickMark val="none"/>
        <c:minorTickMark val="none"/>
        <c:tickLblPos val="nextTo"/>
        <c:crossAx val="1898413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bg1"/>
          </a:solidFill>
          <a:latin typeface="+mn-lt"/>
          <a:cs typeface="Preahvihear" pitchFamily="2"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E380B8"/>
            </a:solidFill>
            <a:ln>
              <a:noFill/>
            </a:ln>
          </c:spPr>
          <c:dPt>
            <c:idx val="0"/>
            <c:bubble3D val="0"/>
            <c:spPr>
              <a:solidFill>
                <a:srgbClr val="E380B8"/>
              </a:solidFill>
              <a:ln w="19050">
                <a:noFill/>
              </a:ln>
              <a:effectLst/>
            </c:spPr>
            <c:extLst>
              <c:ext xmlns:c16="http://schemas.microsoft.com/office/drawing/2014/chart" uri="{C3380CC4-5D6E-409C-BE32-E72D297353CC}">
                <c16:uniqueId val="{00000001-4C8A-814C-9DB1-40C694F25D84}"/>
              </c:ext>
            </c:extLst>
          </c:dPt>
          <c:dPt>
            <c:idx val="1"/>
            <c:bubble3D val="0"/>
            <c:spPr>
              <a:solidFill>
                <a:srgbClr val="E380B8"/>
              </a:solidFill>
              <a:ln w="19050">
                <a:noFill/>
              </a:ln>
              <a:effectLst/>
            </c:spPr>
            <c:extLst>
              <c:ext xmlns:c16="http://schemas.microsoft.com/office/drawing/2014/chart" uri="{C3380CC4-5D6E-409C-BE32-E72D297353CC}">
                <c16:uniqueId val="{00000002-4C8A-814C-9DB1-40C694F25D84}"/>
              </c:ext>
            </c:extLst>
          </c:dPt>
          <c:cat>
            <c:strRef>
              <c:f>Sheet1!$A$2:$A$3</c:f>
              <c:strCache>
                <c:ptCount val="2"/>
                <c:pt idx="0">
                  <c:v>1st Qtr</c:v>
                </c:pt>
                <c:pt idx="1">
                  <c:v>2nd Qtr</c:v>
                </c:pt>
              </c:strCache>
            </c:strRef>
          </c:cat>
          <c:val>
            <c:numRef>
              <c:f>Sheet1!$B$2:$B$3</c:f>
              <c:numCache>
                <c:formatCode>General</c:formatCode>
                <c:ptCount val="2"/>
                <c:pt idx="0">
                  <c:v>3</c:v>
                </c:pt>
                <c:pt idx="1">
                  <c:v>15</c:v>
                </c:pt>
              </c:numCache>
            </c:numRef>
          </c:val>
          <c:extLst>
            <c:ext xmlns:c16="http://schemas.microsoft.com/office/drawing/2014/chart" uri="{C3380CC4-5D6E-409C-BE32-E72D297353CC}">
              <c16:uniqueId val="{00000000-4C8A-814C-9DB1-40C694F25D84}"/>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D70C7D"/>
            </a:solidFill>
            <a:ln>
              <a:noFill/>
            </a:ln>
          </c:spPr>
          <c:dPt>
            <c:idx val="0"/>
            <c:bubble3D val="0"/>
            <c:spPr>
              <a:solidFill>
                <a:srgbClr val="E380B8"/>
              </a:solidFill>
              <a:ln w="19050">
                <a:noFill/>
              </a:ln>
              <a:effectLst/>
            </c:spPr>
            <c:extLst>
              <c:ext xmlns:c16="http://schemas.microsoft.com/office/drawing/2014/chart" uri="{C3380CC4-5D6E-409C-BE32-E72D297353CC}">
                <c16:uniqueId val="{00000001-4C8A-814C-9DB1-40C694F25D84}"/>
              </c:ext>
            </c:extLst>
          </c:dPt>
          <c:dPt>
            <c:idx val="1"/>
            <c:bubble3D val="0"/>
            <c:spPr>
              <a:solidFill>
                <a:srgbClr val="D70C7D"/>
              </a:solidFill>
              <a:ln w="19050">
                <a:noFill/>
              </a:ln>
              <a:effectLst/>
            </c:spPr>
            <c:extLst>
              <c:ext xmlns:c16="http://schemas.microsoft.com/office/drawing/2014/chart" uri="{C3380CC4-5D6E-409C-BE32-E72D297353CC}">
                <c16:uniqueId val="{00000002-4C8A-814C-9DB1-40C694F25D84}"/>
              </c:ext>
            </c:extLst>
          </c:dPt>
          <c:cat>
            <c:strRef>
              <c:f>Sheet1!$A$2:$A$3</c:f>
              <c:strCache>
                <c:ptCount val="2"/>
                <c:pt idx="0">
                  <c:v>1st Qtr</c:v>
                </c:pt>
                <c:pt idx="1">
                  <c:v>2nd Qtr</c:v>
                </c:pt>
              </c:strCache>
            </c:strRef>
          </c:cat>
          <c:val>
            <c:numRef>
              <c:f>Sheet1!$B$2:$B$3</c:f>
              <c:numCache>
                <c:formatCode>General</c:formatCode>
                <c:ptCount val="2"/>
                <c:pt idx="0">
                  <c:v>15</c:v>
                </c:pt>
                <c:pt idx="1">
                  <c:v>85</c:v>
                </c:pt>
              </c:numCache>
            </c:numRef>
          </c:val>
          <c:extLst>
            <c:ext xmlns:c16="http://schemas.microsoft.com/office/drawing/2014/chart" uri="{C3380CC4-5D6E-409C-BE32-E72D297353CC}">
              <c16:uniqueId val="{00000000-4C8A-814C-9DB1-40C694F25D84}"/>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D70C7D"/>
            </a:solidFill>
            <a:ln>
              <a:noFill/>
            </a:ln>
          </c:spPr>
          <c:dPt>
            <c:idx val="0"/>
            <c:bubble3D val="0"/>
            <c:spPr>
              <a:solidFill>
                <a:srgbClr val="D70C7D"/>
              </a:solidFill>
              <a:ln w="19050">
                <a:noFill/>
              </a:ln>
              <a:effectLst/>
            </c:spPr>
            <c:extLst>
              <c:ext xmlns:c16="http://schemas.microsoft.com/office/drawing/2014/chart" uri="{C3380CC4-5D6E-409C-BE32-E72D297353CC}">
                <c16:uniqueId val="{00000001-4C8A-814C-9DB1-40C694F25D84}"/>
              </c:ext>
            </c:extLst>
          </c:dPt>
          <c:dPt>
            <c:idx val="1"/>
            <c:bubble3D val="0"/>
            <c:spPr>
              <a:solidFill>
                <a:srgbClr val="E380B8"/>
              </a:solidFill>
              <a:ln w="19050">
                <a:noFill/>
              </a:ln>
              <a:effectLst/>
            </c:spPr>
            <c:extLst>
              <c:ext xmlns:c16="http://schemas.microsoft.com/office/drawing/2014/chart" uri="{C3380CC4-5D6E-409C-BE32-E72D297353CC}">
                <c16:uniqueId val="{00000002-4C8A-814C-9DB1-40C694F25D84}"/>
              </c:ext>
            </c:extLst>
          </c:dPt>
          <c:cat>
            <c:strRef>
              <c:f>Sheet1!$A$2:$A$3</c:f>
              <c:strCache>
                <c:ptCount val="2"/>
                <c:pt idx="0">
                  <c:v>1st Qtr</c:v>
                </c:pt>
                <c:pt idx="1">
                  <c:v>2nd Qtr</c:v>
                </c:pt>
              </c:strCache>
            </c:strRef>
          </c:cat>
          <c:val>
            <c:numRef>
              <c:f>Sheet1!$B$2:$B$3</c:f>
              <c:numCache>
                <c:formatCode>General</c:formatCode>
                <c:ptCount val="2"/>
                <c:pt idx="0">
                  <c:v>15</c:v>
                </c:pt>
                <c:pt idx="1">
                  <c:v>85</c:v>
                </c:pt>
              </c:numCache>
            </c:numRef>
          </c:val>
          <c:extLst>
            <c:ext xmlns:c16="http://schemas.microsoft.com/office/drawing/2014/chart" uri="{C3380CC4-5D6E-409C-BE32-E72D297353CC}">
              <c16:uniqueId val="{00000000-4C8A-814C-9DB1-40C694F25D84}"/>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E380B8"/>
            </a:solidFill>
            <a:ln>
              <a:noFill/>
            </a:ln>
          </c:spPr>
          <c:dPt>
            <c:idx val="0"/>
            <c:bubble3D val="0"/>
            <c:spPr>
              <a:solidFill>
                <a:srgbClr val="E380B8"/>
              </a:solidFill>
              <a:ln w="19050">
                <a:noFill/>
              </a:ln>
              <a:effectLst/>
            </c:spPr>
            <c:extLst>
              <c:ext xmlns:c16="http://schemas.microsoft.com/office/drawing/2014/chart" uri="{C3380CC4-5D6E-409C-BE32-E72D297353CC}">
                <c16:uniqueId val="{00000001-4C8A-814C-9DB1-40C694F25D84}"/>
              </c:ext>
            </c:extLst>
          </c:dPt>
          <c:dPt>
            <c:idx val="1"/>
            <c:bubble3D val="0"/>
            <c:spPr>
              <a:solidFill>
                <a:srgbClr val="E380B8"/>
              </a:solidFill>
              <a:ln w="19050">
                <a:noFill/>
              </a:ln>
              <a:effectLst/>
            </c:spPr>
            <c:extLst>
              <c:ext xmlns:c16="http://schemas.microsoft.com/office/drawing/2014/chart" uri="{C3380CC4-5D6E-409C-BE32-E72D297353CC}">
                <c16:uniqueId val="{00000002-4C8A-814C-9DB1-40C694F25D84}"/>
              </c:ext>
            </c:extLst>
          </c:dPt>
          <c:cat>
            <c:strRef>
              <c:f>Sheet1!$A$2:$A$3</c:f>
              <c:strCache>
                <c:ptCount val="2"/>
                <c:pt idx="0">
                  <c:v>1st Qtr</c:v>
                </c:pt>
                <c:pt idx="1">
                  <c:v>2nd Qtr</c:v>
                </c:pt>
              </c:strCache>
            </c:strRef>
          </c:cat>
          <c:val>
            <c:numRef>
              <c:f>Sheet1!$B$2:$B$3</c:f>
              <c:numCache>
                <c:formatCode>General</c:formatCode>
                <c:ptCount val="2"/>
                <c:pt idx="0">
                  <c:v>3</c:v>
                </c:pt>
                <c:pt idx="1">
                  <c:v>15</c:v>
                </c:pt>
              </c:numCache>
            </c:numRef>
          </c:val>
          <c:extLst>
            <c:ext xmlns:c16="http://schemas.microsoft.com/office/drawing/2014/chart" uri="{C3380CC4-5D6E-409C-BE32-E72D297353CC}">
              <c16:uniqueId val="{00000000-4C8A-814C-9DB1-40C694F25D84}"/>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D70C7D"/>
            </a:solidFill>
            <a:ln>
              <a:noFill/>
            </a:ln>
          </c:spPr>
          <c:dPt>
            <c:idx val="0"/>
            <c:bubble3D val="0"/>
            <c:spPr>
              <a:solidFill>
                <a:srgbClr val="E380B8"/>
              </a:solidFill>
              <a:ln w="19050">
                <a:noFill/>
              </a:ln>
              <a:effectLst/>
            </c:spPr>
            <c:extLst>
              <c:ext xmlns:c16="http://schemas.microsoft.com/office/drawing/2014/chart" uri="{C3380CC4-5D6E-409C-BE32-E72D297353CC}">
                <c16:uniqueId val="{00000001-4C8A-814C-9DB1-40C694F25D84}"/>
              </c:ext>
            </c:extLst>
          </c:dPt>
          <c:dPt>
            <c:idx val="1"/>
            <c:bubble3D val="0"/>
            <c:spPr>
              <a:solidFill>
                <a:srgbClr val="D70C7D"/>
              </a:solidFill>
              <a:ln w="19050">
                <a:noFill/>
              </a:ln>
              <a:effectLst/>
            </c:spPr>
            <c:extLst>
              <c:ext xmlns:c16="http://schemas.microsoft.com/office/drawing/2014/chart" uri="{C3380CC4-5D6E-409C-BE32-E72D297353CC}">
                <c16:uniqueId val="{00000002-4C8A-814C-9DB1-40C694F25D84}"/>
              </c:ext>
            </c:extLst>
          </c:dPt>
          <c:cat>
            <c:strRef>
              <c:f>Sheet1!$A$2:$A$3</c:f>
              <c:strCache>
                <c:ptCount val="2"/>
                <c:pt idx="0">
                  <c:v>1st Qtr</c:v>
                </c:pt>
                <c:pt idx="1">
                  <c:v>2nd Qtr</c:v>
                </c:pt>
              </c:strCache>
            </c:strRef>
          </c:cat>
          <c:val>
            <c:numRef>
              <c:f>Sheet1!$B$2:$B$3</c:f>
              <c:numCache>
                <c:formatCode>General</c:formatCode>
                <c:ptCount val="2"/>
                <c:pt idx="0">
                  <c:v>15</c:v>
                </c:pt>
                <c:pt idx="1">
                  <c:v>85</c:v>
                </c:pt>
              </c:numCache>
            </c:numRef>
          </c:val>
          <c:extLst>
            <c:ext xmlns:c16="http://schemas.microsoft.com/office/drawing/2014/chart" uri="{C3380CC4-5D6E-409C-BE32-E72D297353CC}">
              <c16:uniqueId val="{00000000-4C8A-814C-9DB1-40C694F25D84}"/>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E380B8"/>
            </a:solidFill>
            <a:ln>
              <a:noFill/>
            </a:ln>
          </c:spPr>
          <c:dPt>
            <c:idx val="0"/>
            <c:bubble3D val="0"/>
            <c:spPr>
              <a:solidFill>
                <a:srgbClr val="E380B8"/>
              </a:solidFill>
              <a:ln w="19050">
                <a:noFill/>
              </a:ln>
              <a:effectLst/>
            </c:spPr>
            <c:extLst>
              <c:ext xmlns:c16="http://schemas.microsoft.com/office/drawing/2014/chart" uri="{C3380CC4-5D6E-409C-BE32-E72D297353CC}">
                <c16:uniqueId val="{00000001-4C8A-814C-9DB1-40C694F25D84}"/>
              </c:ext>
            </c:extLst>
          </c:dPt>
          <c:dPt>
            <c:idx val="1"/>
            <c:bubble3D val="0"/>
            <c:spPr>
              <a:solidFill>
                <a:srgbClr val="E380B8"/>
              </a:solidFill>
              <a:ln w="19050">
                <a:noFill/>
              </a:ln>
              <a:effectLst/>
            </c:spPr>
            <c:extLst>
              <c:ext xmlns:c16="http://schemas.microsoft.com/office/drawing/2014/chart" uri="{C3380CC4-5D6E-409C-BE32-E72D297353CC}">
                <c16:uniqueId val="{00000002-4C8A-814C-9DB1-40C694F25D84}"/>
              </c:ext>
            </c:extLst>
          </c:dPt>
          <c:cat>
            <c:strRef>
              <c:f>Sheet1!$A$2:$A$3</c:f>
              <c:strCache>
                <c:ptCount val="2"/>
                <c:pt idx="0">
                  <c:v>1st Qtr</c:v>
                </c:pt>
                <c:pt idx="1">
                  <c:v>2nd Qtr</c:v>
                </c:pt>
              </c:strCache>
            </c:strRef>
          </c:cat>
          <c:val>
            <c:numRef>
              <c:f>Sheet1!$B$2:$B$3</c:f>
              <c:numCache>
                <c:formatCode>General</c:formatCode>
                <c:ptCount val="2"/>
                <c:pt idx="0">
                  <c:v>3</c:v>
                </c:pt>
                <c:pt idx="1">
                  <c:v>15</c:v>
                </c:pt>
              </c:numCache>
            </c:numRef>
          </c:val>
          <c:extLst>
            <c:ext xmlns:c16="http://schemas.microsoft.com/office/drawing/2014/chart" uri="{C3380CC4-5D6E-409C-BE32-E72D297353CC}">
              <c16:uniqueId val="{00000000-4C8A-814C-9DB1-40C694F25D84}"/>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0" i="0" u="none" strike="noStrike" kern="1200" spc="0" baseline="0">
                <a:solidFill>
                  <a:schemeClr val="tx1"/>
                </a:solidFill>
                <a:latin typeface="+mn-lt"/>
                <a:ea typeface="+mn-ea"/>
                <a:cs typeface="Preahvihear" pitchFamily="2" charset="0"/>
              </a:defRPr>
            </a:pPr>
            <a:r>
              <a:rPr lang="en-US" sz="3200">
                <a:solidFill>
                  <a:schemeClr val="tx1"/>
                </a:solidFill>
              </a:rPr>
              <a:t>Number of OOH power-users</a:t>
            </a:r>
          </a:p>
          <a:p>
            <a:pPr>
              <a:defRPr sz="3200">
                <a:solidFill>
                  <a:schemeClr val="tx1"/>
                </a:solidFill>
              </a:defRPr>
            </a:pPr>
            <a:r>
              <a:rPr lang="en-US" sz="2400">
                <a:solidFill>
                  <a:schemeClr val="tx1"/>
                </a:solidFill>
              </a:rPr>
              <a:t>Share of case</a:t>
            </a:r>
            <a:r>
              <a:rPr lang="en-US" sz="2400" baseline="0">
                <a:solidFill>
                  <a:schemeClr val="tx1"/>
                </a:solidFill>
              </a:rPr>
              <a:t> studies</a:t>
            </a:r>
            <a:r>
              <a:rPr lang="en-US" sz="2400">
                <a:solidFill>
                  <a:schemeClr val="tx1"/>
                </a:solidFill>
              </a:rPr>
              <a:t> </a:t>
            </a:r>
          </a:p>
        </c:rich>
      </c:tx>
      <c:overlay val="0"/>
      <c:spPr>
        <a:noFill/>
        <a:ln>
          <a:noFill/>
        </a:ln>
        <a:effectLst/>
      </c:spPr>
      <c:txPr>
        <a:bodyPr rot="0" spcFirstLastPara="1" vertOverflow="ellipsis" vert="horz" wrap="square" anchor="ctr" anchorCtr="1"/>
        <a:lstStyle/>
        <a:p>
          <a:pPr>
            <a:defRPr sz="3200" b="0" i="0" u="none" strike="noStrike" kern="1200" spc="0" baseline="0">
              <a:solidFill>
                <a:schemeClr val="tx1"/>
              </a:solidFill>
              <a:latin typeface="+mn-lt"/>
              <a:ea typeface="+mn-ea"/>
              <a:cs typeface="Preahvihear" pitchFamily="2" charset="0"/>
            </a:defRPr>
          </a:pPr>
          <a:endParaRPr lang="en-US"/>
        </a:p>
      </c:txPr>
    </c:title>
    <c:autoTitleDeleted val="0"/>
    <c:plotArea>
      <c:layout/>
      <c:barChart>
        <c:barDir val="col"/>
        <c:grouping val="clustered"/>
        <c:varyColors val="0"/>
        <c:ser>
          <c:idx val="0"/>
          <c:order val="0"/>
          <c:tx>
            <c:strRef>
              <c:f>Sheet1!$B$1</c:f>
              <c:strCache>
                <c:ptCount val="1"/>
                <c:pt idx="0">
                  <c:v>Column1</c:v>
                </c:pt>
              </c:strCache>
            </c:strRef>
          </c:tx>
          <c:spPr>
            <a:solidFill>
              <a:srgbClr val="D70C7D"/>
            </a:solidFill>
            <a:ln>
              <a:noFill/>
            </a:ln>
            <a:effectLst/>
          </c:spPr>
          <c:invertIfNegative val="0"/>
          <c:dLbls>
            <c:dLbl>
              <c:idx val="0"/>
              <c:tx>
                <c:rich>
                  <a:bodyPr/>
                  <a:lstStyle/>
                  <a:p>
                    <a:fld id="{150E8091-4E3A-3D4C-AD80-0F8C8FD4BF80}" type="VALUE">
                      <a:rPr lang="en-US" smtClean="0">
                        <a:solidFill>
                          <a:srgbClr val="D70C7D"/>
                        </a:solidFill>
                      </a:rPr>
                      <a:pPr/>
                      <a:t>[VALUE]</a:t>
                    </a:fld>
                    <a:endParaRPr lang="en-GB"/>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0-DA0E-564C-AF71-42524BD7BB73}"/>
                </c:ext>
              </c:extLst>
            </c:dLbl>
            <c:dLbl>
              <c:idx val="1"/>
              <c:tx>
                <c:rich>
                  <a:bodyPr/>
                  <a:lstStyle/>
                  <a:p>
                    <a:fld id="{422BC538-9A33-8844-8607-B91151AABC7E}" type="VALUE">
                      <a:rPr lang="en-US" smtClean="0">
                        <a:solidFill>
                          <a:srgbClr val="D70C7D"/>
                        </a:solidFill>
                      </a:rPr>
                      <a:pPr/>
                      <a:t>[VALUE]</a:t>
                    </a:fld>
                    <a:endParaRPr lang="en-GB"/>
                  </a:p>
                </c:rich>
              </c:tx>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DA0E-564C-AF71-42524BD7BB73}"/>
                </c:ext>
              </c:extLst>
            </c:dLbl>
            <c:dLbl>
              <c:idx val="2"/>
              <c:tx>
                <c:rich>
                  <a:bodyPr rot="0" spcFirstLastPara="1" vertOverflow="ellipsis" vert="horz" wrap="square" lIns="38100" tIns="19050" rIns="38100" bIns="19050" anchor="ctr" anchorCtr="1">
                    <a:noAutofit/>
                  </a:bodyPr>
                  <a:lstStyle/>
                  <a:p>
                    <a:pPr>
                      <a:defRPr sz="2800" b="1" i="0" u="none" strike="noStrike" kern="1200" baseline="0">
                        <a:solidFill>
                          <a:srgbClr val="D70C7D"/>
                        </a:solidFill>
                        <a:latin typeface="Manrope ExtraBold" pitchFamily="2" charset="0"/>
                        <a:ea typeface="+mn-ea"/>
                        <a:cs typeface="Preahvihear" pitchFamily="2" charset="0"/>
                      </a:defRPr>
                    </a:pPr>
                    <a:fld id="{AF85679A-E01B-1A41-A238-A236D64B6A28}" type="VALUE">
                      <a:rPr lang="en-US" smtClean="0">
                        <a:solidFill>
                          <a:srgbClr val="D70C7D"/>
                        </a:solidFill>
                      </a:rPr>
                      <a:pPr>
                        <a:defRPr sz="2800" b="1">
                          <a:solidFill>
                            <a:srgbClr val="D70C7D"/>
                          </a:solidFill>
                          <a:latin typeface="Manrope ExtraBold" pitchFamily="2" charset="0"/>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2800" b="1" i="0" u="none" strike="noStrike" kern="1200" baseline="0">
                      <a:solidFill>
                        <a:srgbClr val="D70C7D"/>
                      </a:solidFill>
                      <a:latin typeface="Manrope ExtraBold" pitchFamily="2" charset="0"/>
                      <a:ea typeface="+mn-ea"/>
                      <a:cs typeface="Preahvihear" pitchFamily="2" charset="0"/>
                    </a:defRPr>
                  </a:pPr>
                  <a:endParaRPr lang="en-GB"/>
                </a:p>
              </c:txPr>
              <c:showLegendKey val="0"/>
              <c:showVal val="1"/>
              <c:showCatName val="0"/>
              <c:showSerName val="0"/>
              <c:showPercent val="0"/>
              <c:showBubbleSize val="0"/>
              <c:separator>, </c:separator>
              <c:extLst>
                <c:ext xmlns:c15="http://schemas.microsoft.com/office/drawing/2012/chart" uri="{CE6537A1-D6FC-4f65-9D91-7224C49458BB}">
                  <c15:layout>
                    <c:manualLayout>
                      <c:w val="0.21272138089256964"/>
                      <c:h val="0.10953426054983635"/>
                    </c:manualLayout>
                  </c15:layout>
                  <c15:dlblFieldTable/>
                  <c15:showDataLabelsRange val="0"/>
                </c:ext>
                <c:ext xmlns:c16="http://schemas.microsoft.com/office/drawing/2014/chart" uri="{C3380CC4-5D6E-409C-BE32-E72D297353CC}">
                  <c16:uniqueId val="{00000002-DA0E-564C-AF71-42524BD7BB73}"/>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D70C7D"/>
                    </a:solidFill>
                    <a:latin typeface="Manrope ExtraBold" pitchFamily="2" charset="0"/>
                    <a:ea typeface="+mn-ea"/>
                    <a:cs typeface="Preahvihear" pitchFamily="2" charset="0"/>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2014</c:v>
                </c:pt>
                <c:pt idx="1">
                  <c:v>2016</c:v>
                </c:pt>
                <c:pt idx="2">
                  <c:v>2018</c:v>
                </c:pt>
                <c:pt idx="3">
                  <c:v>2020</c:v>
                </c:pt>
                <c:pt idx="4">
                  <c:v>2022</c:v>
                </c:pt>
                <c:pt idx="5">
                  <c:v>2024</c:v>
                </c:pt>
              </c:numCache>
            </c:numRef>
          </c:cat>
          <c:val>
            <c:numRef>
              <c:f>Sheet1!$B$2:$B$7</c:f>
              <c:numCache>
                <c:formatCode>0%</c:formatCode>
                <c:ptCount val="6"/>
                <c:pt idx="0">
                  <c:v>0.19</c:v>
                </c:pt>
                <c:pt idx="1">
                  <c:v>0.18</c:v>
                </c:pt>
                <c:pt idx="2">
                  <c:v>0.09</c:v>
                </c:pt>
                <c:pt idx="3">
                  <c:v>0.13</c:v>
                </c:pt>
                <c:pt idx="4">
                  <c:v>0.12</c:v>
                </c:pt>
                <c:pt idx="5">
                  <c:v>0.28999999999999998</c:v>
                </c:pt>
              </c:numCache>
            </c:numRef>
          </c:val>
          <c:extLst>
            <c:ext xmlns:c16="http://schemas.microsoft.com/office/drawing/2014/chart" uri="{C3380CC4-5D6E-409C-BE32-E72D297353CC}">
              <c16:uniqueId val="{00000000-5F29-DD40-8D15-B059DFD9B386}"/>
            </c:ext>
          </c:extLst>
        </c:ser>
        <c:dLbls>
          <c:showLegendKey val="0"/>
          <c:showVal val="0"/>
          <c:showCatName val="0"/>
          <c:showSerName val="0"/>
          <c:showPercent val="0"/>
          <c:showBubbleSize val="0"/>
        </c:dLbls>
        <c:gapWidth val="60"/>
        <c:overlap val="20"/>
        <c:axId val="1898413104"/>
        <c:axId val="1898539808"/>
      </c:barChart>
      <c:catAx>
        <c:axId val="189841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mn-lt"/>
                <a:ea typeface="+mn-ea"/>
                <a:cs typeface="Preahvihear" pitchFamily="2" charset="0"/>
              </a:defRPr>
            </a:pPr>
            <a:endParaRPr lang="en-US"/>
          </a:p>
        </c:txPr>
        <c:crossAx val="1898539808"/>
        <c:crosses val="autoZero"/>
        <c:auto val="1"/>
        <c:lblAlgn val="ctr"/>
        <c:lblOffset val="100"/>
        <c:noMultiLvlLbl val="0"/>
      </c:catAx>
      <c:valAx>
        <c:axId val="1898539808"/>
        <c:scaling>
          <c:orientation val="minMax"/>
        </c:scaling>
        <c:delete val="1"/>
        <c:axPos val="l"/>
        <c:numFmt formatCode="0%" sourceLinked="1"/>
        <c:majorTickMark val="out"/>
        <c:minorTickMark val="none"/>
        <c:tickLblPos val="nextTo"/>
        <c:crossAx val="1898413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900">
          <a:solidFill>
            <a:schemeClr val="bg1"/>
          </a:solidFill>
          <a:latin typeface="+mn-lt"/>
          <a:cs typeface="Preahvihear"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028BE8-07BC-6948-8C32-37810D4962D1}" type="datetimeFigureOut">
              <a:rPr lang="en-US" smtClean="0"/>
              <a:t>1/29/2026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A0D05-2DA2-D445-A569-0A3E78B0C390}" type="slidenum">
              <a:rPr lang="en-US" smtClean="0"/>
              <a:t>‹#›</a:t>
            </a:fld>
            <a:endParaRPr lang="en-US"/>
          </a:p>
        </p:txBody>
      </p:sp>
    </p:spTree>
    <p:extLst>
      <p:ext uri="{BB962C8B-B14F-4D97-AF65-F5344CB8AC3E}">
        <p14:creationId xmlns:p14="http://schemas.microsoft.com/office/powerpoint/2010/main" val="287207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A0D05-2DA2-D445-A569-0A3E78B0C390}" type="slidenum">
              <a:rPr lang="en-US" smtClean="0"/>
              <a:t>1</a:t>
            </a:fld>
            <a:endParaRPr lang="en-US"/>
          </a:p>
        </p:txBody>
      </p:sp>
    </p:spTree>
    <p:extLst>
      <p:ext uri="{BB962C8B-B14F-4D97-AF65-F5344CB8AC3E}">
        <p14:creationId xmlns:p14="http://schemas.microsoft.com/office/powerpoint/2010/main" val="2438115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1095C-865D-DD40-005F-DCAB8F7C17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85D7F3-EA54-ACFC-88AC-0046A1E45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439F41-8E5A-1050-11E9-7FEBB1B9FD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FF1AED-2E06-E4C6-2281-599F0EB0EE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A0D05-2DA2-D445-A569-0A3E78B0C39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3313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1095C-865D-DD40-005F-DCAB8F7C17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85D7F3-EA54-ACFC-88AC-0046A1E451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439F41-8E5A-1050-11E9-7FEBB1B9FD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FF1AED-2E06-E4C6-2281-599F0EB0EE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A0D05-2DA2-D445-A569-0A3E78B0C39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3400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23C80-C2DA-BB3A-3AD5-6A0728554E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E67497-E06A-BFF5-74ED-99FE463993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83ABAF-4B59-5ECE-6CBA-CE0A140229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4485C48-A1F9-87C5-B12F-F61EBCFC5270}"/>
              </a:ext>
            </a:extLst>
          </p:cNvPr>
          <p:cNvSpPr>
            <a:spLocks noGrp="1"/>
          </p:cNvSpPr>
          <p:nvPr>
            <p:ph type="sldNum" sz="quarter" idx="5"/>
          </p:nvPr>
        </p:nvSpPr>
        <p:spPr/>
        <p:txBody>
          <a:bodyPr/>
          <a:lstStyle/>
          <a:p>
            <a:fld id="{754A0D05-2DA2-D445-A569-0A3E78B0C390}" type="slidenum">
              <a:rPr lang="en-US" smtClean="0"/>
              <a:t>9</a:t>
            </a:fld>
            <a:endParaRPr lang="en-US"/>
          </a:p>
        </p:txBody>
      </p:sp>
    </p:spTree>
    <p:extLst>
      <p:ext uri="{BB962C8B-B14F-4D97-AF65-F5344CB8AC3E}">
        <p14:creationId xmlns:p14="http://schemas.microsoft.com/office/powerpoint/2010/main" val="2391131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A0D05-2DA2-D445-A569-0A3E78B0C390}" type="slidenum">
              <a:rPr lang="en-US" smtClean="0"/>
              <a:t>11</a:t>
            </a:fld>
            <a:endParaRPr lang="en-US"/>
          </a:p>
        </p:txBody>
      </p:sp>
    </p:spTree>
    <p:extLst>
      <p:ext uri="{BB962C8B-B14F-4D97-AF65-F5344CB8AC3E}">
        <p14:creationId xmlns:p14="http://schemas.microsoft.com/office/powerpoint/2010/main" val="1286378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28C13-3E2C-D33B-564D-CEB8B75F34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764A5-D243-A002-F78C-D8A058A89B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22D62E-1ADD-B4E9-1569-E0DE256134A2}"/>
              </a:ext>
            </a:extLst>
          </p:cNvPr>
          <p:cNvSpPr>
            <a:spLocks noGrp="1"/>
          </p:cNvSpPr>
          <p:nvPr>
            <p:ph type="body" idx="1"/>
          </p:nvPr>
        </p:nvSpPr>
        <p:spPr/>
        <p:txBody>
          <a:bodyPr/>
          <a:lstStyle/>
          <a:p>
            <a:r>
              <a:rPr lang="en-GB" dirty="0"/>
              <a:t>For change in business strategy read financial crisis forced HSBC to close losing branches around the world, cutting operations in a number of market. While it was a powerful strapline which people associated with HSBC it was disingenuous to claim it any longer as it was no longer true.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FFFF"/>
                </a:solidFill>
                <a:latin typeface="Antonio" panose="020B0604020202020204" charset="0"/>
                <a:cs typeface="Arial" panose="020B0604020202020204" pitchFamily="34" charset="0"/>
              </a:rPr>
              <a:t>THIS CHANGE OF STRATRGY FACILITATED A SWITCH TO MORE EMOTIVE PRODUCT STORIES, BUT BY 2017 KEY BRAND METRICS INCLUDING BRAND POWER WERE IN DECLINE. </a:t>
            </a:r>
            <a:r>
              <a:rPr lang="en-US" sz="1200" b="0" dirty="0">
                <a:solidFill>
                  <a:srgbClr val="FFFFFF"/>
                </a:solidFill>
                <a:latin typeface="Antonio Light" panose="020B0604020202020204" charset="0"/>
                <a:cs typeface="Arial" panose="020B0604020202020204" pitchFamily="34" charset="0"/>
              </a:rPr>
              <a:t>And consequently HSBC was loosing out to competitors. </a:t>
            </a:r>
            <a:r>
              <a:rPr lang="en-GB" b="0" i="0" dirty="0">
                <a:solidFill>
                  <a:srgbClr val="232323"/>
                </a:solidFill>
                <a:effectLst/>
                <a:latin typeface="aktiv-grotesk"/>
              </a:rPr>
              <a:t>HSBC lagged behind the competition on Kantar's Brand Power score, stuck in 7th with a 3pt gap to 6th. The bank scored below the category average for all key drivers of Brand Power: 'Meaningful' (Affinity and Meets Needs), 'Different' (Innovative), and 'Salient'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232323"/>
              </a:solidFill>
              <a:effectLst/>
              <a:latin typeface="aktiv-grotesk"/>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232323"/>
              </a:solidFill>
              <a:effectLst/>
              <a:latin typeface="aktiv-grotesk"/>
              <a:cs typeface="Arial" panose="020B0604020202020204" pitchFamily="34" charset="0"/>
            </a:endParaRPr>
          </a:p>
          <a:p>
            <a:pPr algn="l"/>
            <a:r>
              <a:rPr lang="en-GB" b="0" i="0" dirty="0">
                <a:solidFill>
                  <a:srgbClr val="232323"/>
                </a:solidFill>
                <a:effectLst/>
                <a:latin typeface="aktiv-grotesk"/>
              </a:rPr>
              <a:t>As we know from many of the ads we see and analyse in our creative testing tool ‘Visualise’ Logo size often causes feverish debate between agencies and clients. With the quickest way to antagonise a creative director “ asking him make the logo bigger".</a:t>
            </a:r>
          </a:p>
          <a:p>
            <a:pPr algn="l"/>
            <a:endParaRPr lang="en-GB" dirty="0">
              <a:solidFill>
                <a:srgbClr val="232323"/>
              </a:solidFill>
              <a:latin typeface="aktiv-grotesk"/>
            </a:endParaRPr>
          </a:p>
          <a:p>
            <a:pPr algn="l"/>
            <a:r>
              <a:rPr lang="en-GB" b="0" i="0" dirty="0">
                <a:solidFill>
                  <a:srgbClr val="232323"/>
                </a:solidFill>
                <a:effectLst/>
                <a:latin typeface="aktiv-grotesk"/>
              </a:rPr>
              <a:t>However, in this instance there was no debate or arguing….</a:t>
            </a:r>
          </a:p>
          <a:p>
            <a:pPr algn="l"/>
            <a:r>
              <a:rPr lang="en-GB" b="0" i="0" dirty="0">
                <a:solidFill>
                  <a:srgbClr val="232323"/>
                </a:solidFill>
                <a:effectLst/>
                <a:latin typeface="aktiv-grotesk"/>
              </a:rPr>
              <a:t>The red hex was HSBC UK's only distinctive asset. It needed to work as hard for the brand as possible.</a:t>
            </a:r>
          </a:p>
          <a:p>
            <a:pPr algn="l"/>
            <a:r>
              <a:rPr lang="en-GB" b="0" i="0" dirty="0">
                <a:solidFill>
                  <a:srgbClr val="232323"/>
                </a:solidFill>
                <a:effectLst/>
                <a:latin typeface="aktiv-grotesk"/>
              </a:rPr>
              <a:t>So,  HSBC upped the ante, scaling it up by 5x, making it the backdrop to all our advertising, giving instant standout and recognition.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232323"/>
              </a:solidFill>
              <a:effectLst/>
              <a:latin typeface="aktiv-grotesk"/>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232323"/>
                </a:solidFill>
                <a:effectLst/>
                <a:latin typeface="aktiv-grotesk"/>
                <a:cs typeface="Arial" panose="020B0604020202020204" pitchFamily="34" charset="0"/>
              </a:rPr>
              <a:t>You can probably recall the ads as they were very timely given it coincided with Brexit and the arguments surrounding the benefits of remaining vs leaving. Increasing it’s impact and helping to create a clear point of difference vs. its competitors in what is often a functional rather than emotive financial category.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rgbClr val="232323"/>
              </a:solidFill>
              <a:effectLst/>
              <a:latin typeface="aktiv-grotesk"/>
              <a:cs typeface="Arial" panose="020B0604020202020204" pitchFamily="34" charset="0"/>
            </a:endParaRPr>
          </a:p>
          <a:p>
            <a:pPr algn="l"/>
            <a:r>
              <a:rPr lang="en-GB" sz="1200" b="0" i="0" dirty="0">
                <a:solidFill>
                  <a:schemeClr val="bg1"/>
                </a:solidFill>
                <a:effectLst/>
                <a:latin typeface="aktiv-grotesk"/>
              </a:rPr>
              <a:t>The change in approach worked. HSBC UK grew </a:t>
            </a:r>
            <a:r>
              <a:rPr lang="en-GB" sz="1200" b="1" i="0" dirty="0">
                <a:solidFill>
                  <a:schemeClr val="bg1"/>
                </a:solidFill>
                <a:effectLst/>
                <a:latin typeface="aktiv-grotesk"/>
              </a:rPr>
              <a:t>all attributes of Brand Power, rising from 7th to 5th in the rankings. </a:t>
            </a:r>
          </a:p>
          <a:p>
            <a:pPr algn="l"/>
            <a:endParaRPr lang="en-GB" sz="1200" b="1" i="0" dirty="0">
              <a:solidFill>
                <a:schemeClr val="bg1"/>
              </a:solidFill>
              <a:effectLst/>
              <a:latin typeface="aktiv-grotesk"/>
            </a:endParaRPr>
          </a:p>
          <a:p>
            <a:pPr algn="l"/>
            <a:r>
              <a:rPr lang="en-GB" b="0" i="0" dirty="0">
                <a:solidFill>
                  <a:srgbClr val="232323"/>
                </a:solidFill>
                <a:effectLst/>
                <a:latin typeface="aktiv-grotesk"/>
              </a:rPr>
              <a:t>Meaningful (+14pts </a:t>
            </a:r>
            <a:r>
              <a:rPr lang="en-GB" b="0" i="0" dirty="0" err="1">
                <a:solidFill>
                  <a:srgbClr val="232323"/>
                </a:solidFill>
                <a:effectLst/>
                <a:latin typeface="aktiv-grotesk"/>
              </a:rPr>
              <a:t>v.s</a:t>
            </a:r>
            <a:r>
              <a:rPr lang="en-GB" b="0" i="0" dirty="0">
                <a:solidFill>
                  <a:srgbClr val="232323"/>
                </a:solidFill>
                <a:effectLst/>
                <a:latin typeface="aktiv-grotesk"/>
              </a:rPr>
              <a:t>. 2017), Different (+19pts </a:t>
            </a:r>
            <a:r>
              <a:rPr lang="en-GB" b="0" i="0" dirty="0" err="1">
                <a:solidFill>
                  <a:srgbClr val="232323"/>
                </a:solidFill>
                <a:effectLst/>
                <a:latin typeface="aktiv-grotesk"/>
              </a:rPr>
              <a:t>v.s</a:t>
            </a:r>
            <a:r>
              <a:rPr lang="en-GB" b="0" i="0" dirty="0">
                <a:solidFill>
                  <a:srgbClr val="232323"/>
                </a:solidFill>
                <a:effectLst/>
                <a:latin typeface="aktiv-grotesk"/>
              </a:rPr>
              <a:t>. 2017) and Salient (+5pts </a:t>
            </a:r>
            <a:r>
              <a:rPr lang="en-GB" b="0" i="0" dirty="0" err="1">
                <a:solidFill>
                  <a:srgbClr val="232323"/>
                </a:solidFill>
                <a:effectLst/>
                <a:latin typeface="aktiv-grotesk"/>
              </a:rPr>
              <a:t>v.s</a:t>
            </a:r>
            <a:r>
              <a:rPr lang="en-GB" b="0" i="0" dirty="0">
                <a:solidFill>
                  <a:srgbClr val="232323"/>
                </a:solidFill>
                <a:effectLst/>
                <a:latin typeface="aktiv-grotesk"/>
              </a:rPr>
              <a:t>. 2017)</a:t>
            </a:r>
            <a:endParaRPr lang="en-GB" sz="1200" b="1" i="0" dirty="0">
              <a:solidFill>
                <a:schemeClr val="bg1"/>
              </a:solidFill>
              <a:effectLst/>
              <a:latin typeface="aktiv-grotesk"/>
            </a:endParaRPr>
          </a:p>
          <a:p>
            <a:pPr algn="l"/>
            <a:endParaRPr lang="en-GB" sz="1200" b="1" i="0" dirty="0">
              <a:solidFill>
                <a:schemeClr val="bg1"/>
              </a:solidFill>
              <a:effectLst/>
              <a:latin typeface="aktiv-grotesk"/>
            </a:endParaRPr>
          </a:p>
          <a:p>
            <a:pPr algn="l"/>
            <a:r>
              <a:rPr lang="en-GB" sz="1200" b="0" i="0" dirty="0">
                <a:solidFill>
                  <a:schemeClr val="bg1"/>
                </a:solidFill>
                <a:effectLst/>
                <a:latin typeface="aktiv-grotesk"/>
              </a:rPr>
              <a:t>Also drove business results, generating over £380m in incremental profit from 2019 to 2023</a:t>
            </a:r>
          </a:p>
        </p:txBody>
      </p:sp>
      <p:sp>
        <p:nvSpPr>
          <p:cNvPr id="4" name="Slide Number Placeholder 3">
            <a:extLst>
              <a:ext uri="{FF2B5EF4-FFF2-40B4-BE49-F238E27FC236}">
                <a16:creationId xmlns:a16="http://schemas.microsoft.com/office/drawing/2014/main" id="{487F8106-6B5F-48A0-873D-F4D7CCA314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A0D05-2DA2-D445-A569-0A3E78B0C39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2694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2B9BD-84DB-888E-E767-418F9D99C1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3F8E6C-A3BE-31A7-E3E4-0C757837D6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57E4FC-39CA-8511-7AA7-13FB49805DD4}"/>
              </a:ext>
            </a:extLst>
          </p:cNvPr>
          <p:cNvSpPr>
            <a:spLocks noGrp="1"/>
          </p:cNvSpPr>
          <p:nvPr>
            <p:ph type="body" idx="1"/>
          </p:nvPr>
        </p:nvSpPr>
        <p:spPr/>
        <p:txBody>
          <a:bodyPr/>
          <a:lstStyle/>
          <a:p>
            <a:r>
              <a:rPr lang="en-GB" dirty="0"/>
              <a:t>At it’s peak in late 00s (2008) Muller penetration levels welose2021 this had shrunk to 56%. And it was forecast to drop to 44% by 2025 if action </a:t>
            </a:r>
            <a:r>
              <a:rPr lang="en-GB" dirty="0" err="1"/>
              <a:t>wasn;t</a:t>
            </a:r>
            <a:r>
              <a:rPr lang="en-GB" dirty="0"/>
              <a:t> taken.</a:t>
            </a:r>
          </a:p>
          <a:p>
            <a:endParaRPr lang="en-GB" dirty="0"/>
          </a:p>
          <a:p>
            <a:r>
              <a:rPr lang="en-GB" dirty="0"/>
              <a:t>In 2022 alone they lost 6m in revenue.</a:t>
            </a:r>
          </a:p>
          <a:p>
            <a:endParaRPr lang="en-GB" dirty="0"/>
          </a:p>
          <a:p>
            <a:r>
              <a:rPr lang="en-GB" dirty="0"/>
              <a:t>So what had changed for them to lose, 20% of their customer base?</a:t>
            </a:r>
          </a:p>
          <a:p>
            <a:endParaRPr lang="en-GB" dirty="0"/>
          </a:p>
          <a:p>
            <a:r>
              <a:rPr lang="en-GB" dirty="0"/>
              <a:t>New entrants - </a:t>
            </a:r>
            <a:r>
              <a:rPr lang="en-GB" dirty="0" err="1"/>
              <a:t>Onken</a:t>
            </a:r>
            <a:r>
              <a:rPr lang="en-GB" dirty="0"/>
              <a:t>, </a:t>
            </a:r>
            <a:r>
              <a:rPr lang="en-GB" dirty="0" err="1"/>
              <a:t>Alpro</a:t>
            </a:r>
            <a:r>
              <a:rPr lang="en-GB" dirty="0"/>
              <a:t>, Arla, Yeo etc… started stealing market share.</a:t>
            </a:r>
          </a:p>
          <a:p>
            <a:endParaRPr lang="en-GB" dirty="0"/>
          </a:p>
          <a:p>
            <a:r>
              <a:rPr lang="en-GB" dirty="0"/>
              <a:t>And Muller were under the impression that in order to keep up they needed to be healthier. </a:t>
            </a:r>
          </a:p>
          <a:p>
            <a:endParaRPr lang="en-GB" dirty="0"/>
          </a:p>
          <a:p>
            <a:r>
              <a:rPr lang="en-GB" dirty="0"/>
              <a:t>Launched a series of misguided and ultimately unsuccessful NPD in an attempt to keep up and regain market share.</a:t>
            </a:r>
          </a:p>
          <a:p>
            <a:endParaRPr lang="en-GB" dirty="0"/>
          </a:p>
          <a:p>
            <a:r>
              <a:rPr lang="en-GB" dirty="0"/>
              <a:t>Didn’t work so conducted a series of ethnographic video research diaries to understand what people loved about the brand.</a:t>
            </a:r>
          </a:p>
          <a:p>
            <a:endParaRPr lang="en-GB" dirty="0"/>
          </a:p>
          <a:p>
            <a:r>
              <a:rPr lang="en-GB" dirty="0"/>
              <a:t>Despite declining market share, people still loved the brand, was a whole thing on how people liked their yoghurt pot and how shopping and feeding kids Muller reminded them of their own childhood.</a:t>
            </a:r>
          </a:p>
          <a:p>
            <a:endParaRPr lang="en-GB" dirty="0"/>
          </a:p>
          <a:p>
            <a:r>
              <a:rPr lang="en-GB" dirty="0"/>
              <a:t>So media and in particular OOH activations was all about bringing that to life.</a:t>
            </a:r>
          </a:p>
          <a:p>
            <a:endParaRPr lang="en-GB" dirty="0"/>
          </a:p>
          <a:p>
            <a:r>
              <a:rPr lang="en-GB" dirty="0"/>
              <a:t>I think the special build with the corner peeling off is a fantastic use of an OOH special build leaning in to the media to convey and bring your message.</a:t>
            </a:r>
          </a:p>
          <a:p>
            <a:endParaRPr lang="en-GB" dirty="0"/>
          </a:p>
          <a:p>
            <a:r>
              <a:rPr lang="en-GB" dirty="0"/>
              <a:t>Not just Muller Corner that saw growth all the major brands including Rice, Light, </a:t>
            </a:r>
            <a:r>
              <a:rPr lang="en-GB" dirty="0" err="1"/>
              <a:t>Frijj</a:t>
            </a:r>
            <a:r>
              <a:rPr lang="en-GB" dirty="0"/>
              <a:t> all saw sales growth and market share return</a:t>
            </a:r>
          </a:p>
        </p:txBody>
      </p:sp>
      <p:sp>
        <p:nvSpPr>
          <p:cNvPr id="4" name="Slide Number Placeholder 3">
            <a:extLst>
              <a:ext uri="{FF2B5EF4-FFF2-40B4-BE49-F238E27FC236}">
                <a16:creationId xmlns:a16="http://schemas.microsoft.com/office/drawing/2014/main" id="{430CE808-07EA-7153-6DC9-4AF2A40BCA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A0D05-2DA2-D445-A569-0A3E78B0C39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91922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BC597-C771-E512-51D3-8AA8BBABEF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C94939-55F4-F805-2ED7-801F920E48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005CF4-9D6D-516E-214F-A6B6B1B3D8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7E58477-BC23-CE55-29FD-55CD3202A3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A0D05-2DA2-D445-A569-0A3E78B0C39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5825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465A7-2C6A-ACBB-E5F0-6A1D6F9D83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7163E-D7FE-A518-E290-14850F85AE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EF6E6F-C48D-382F-6128-4718052B4DC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168774-1680-2577-8AC6-B372397BAF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A0D05-2DA2-D445-A569-0A3E78B0C39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2770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EFAC4-9605-274A-FDF2-74CC83EBB1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3CBCD3-4421-5F81-B9CF-C4A861251E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E13632-41A0-121D-D6CA-C1B72AED5E64}"/>
              </a:ext>
            </a:extLst>
          </p:cNvPr>
          <p:cNvSpPr>
            <a:spLocks noGrp="1"/>
          </p:cNvSpPr>
          <p:nvPr>
            <p:ph type="body" idx="1"/>
          </p:nvPr>
        </p:nvSpPr>
        <p:spPr/>
        <p:txBody>
          <a:bodyPr/>
          <a:lstStyle/>
          <a:p>
            <a:r>
              <a:rPr lang="en-US" dirty="0"/>
              <a:t>This case study actually won gold at the awards – so amongst a series of great case studies this one even elevated above those.</a:t>
            </a:r>
          </a:p>
          <a:p>
            <a:endParaRPr lang="en-US" dirty="0"/>
          </a:p>
          <a:p>
            <a:r>
              <a:rPr lang="en-US" dirty="0"/>
              <a:t>Often when we think about Guinness we remember all the great ads, and its often upheld as best in class.</a:t>
            </a:r>
          </a:p>
          <a:p>
            <a:endParaRPr lang="en-US" dirty="0"/>
          </a:p>
          <a:p>
            <a:r>
              <a:rPr lang="en-US" dirty="0"/>
              <a:t>However, even Guinness wasn’t without it’s challenges and obstacles.</a:t>
            </a:r>
          </a:p>
          <a:p>
            <a:endParaRPr lang="en-US" dirty="0"/>
          </a:p>
          <a:p>
            <a:pPr marL="228600" indent="-228600">
              <a:buAutoNum type="arabicPeriod"/>
            </a:pPr>
            <a:r>
              <a:rPr lang="en-US" dirty="0"/>
              <a:t>Sales tended to peak around key seasonal moments (Six Nations, St Patrick's Day &amp; Christmas) with a big drop in the summer. Ad spend also reflected these ebbs and flows.</a:t>
            </a:r>
          </a:p>
          <a:p>
            <a:pPr marL="228600" indent="-228600">
              <a:buAutoNum type="arabicPeriod"/>
            </a:pPr>
            <a:r>
              <a:rPr lang="en-US" dirty="0"/>
              <a:t>More dependent on-trade sales. A problem that was magnified by Covid and the fact pubs were shut for long periods of time. In fact Ireland had the longest shut down in Europe for pubs </a:t>
            </a:r>
          </a:p>
          <a:p>
            <a:pPr marL="228600" indent="-228600">
              <a:buAutoNum type="arabicPeriod"/>
            </a:pPr>
            <a:endParaRPr lang="en-US" dirty="0"/>
          </a:p>
          <a:p>
            <a:pPr marL="0" indent="0">
              <a:buNone/>
            </a:pPr>
            <a:r>
              <a:rPr lang="en-US" dirty="0"/>
              <a:t>Guinness needed to open the brand to more people and on more occasions.</a:t>
            </a:r>
          </a:p>
          <a:p>
            <a:pPr marL="0" indent="0">
              <a:buNone/>
            </a:pPr>
            <a:endParaRPr lang="en-US" dirty="0"/>
          </a:p>
          <a:p>
            <a:pPr marL="0" indent="0">
              <a:buNone/>
            </a:pPr>
            <a:r>
              <a:rPr lang="en-US" dirty="0"/>
              <a:t>How did they do that, tapped into some really nice cultural insights observed across social media platforms. </a:t>
            </a:r>
            <a:r>
              <a:rPr lang="en-US" dirty="0" err="1"/>
              <a:t>Favourite</a:t>
            </a:r>
            <a:r>
              <a:rPr lang="en-US" dirty="0"/>
              <a:t> and most distinctive was people taking and sharing pictures of every day objects that look like a pint of Guinness from a wheelie bin covered in snow to football socks hanging on the washing line. Prompted a feeling of longing as people couldn’t wait for pubs to open and to have that first pint of Guinness again.</a:t>
            </a:r>
          </a:p>
          <a:p>
            <a:endParaRPr lang="en-US" dirty="0"/>
          </a:p>
          <a:p>
            <a:r>
              <a:rPr lang="en-US" dirty="0"/>
              <a:t>This was brought to live via OOH, doing what Guinness do best using really simple, bold and distinctive assets, showcasing every day summer items that looked like a Guinness to bring the social conversation to a wider audience. </a:t>
            </a:r>
          </a:p>
          <a:p>
            <a:endParaRPr lang="en-US" dirty="0"/>
          </a:p>
          <a:p>
            <a:r>
              <a:rPr lang="en-US" dirty="0"/>
              <a:t>For added impact, DOOH ads played out at key seasonal moments linked to weather targets.</a:t>
            </a:r>
          </a:p>
          <a:p>
            <a:endParaRPr lang="en-US" dirty="0"/>
          </a:p>
          <a:p>
            <a:r>
              <a:rPr lang="en-US" dirty="0"/>
              <a:t>Became number 1 beer in UK for first time.</a:t>
            </a:r>
          </a:p>
          <a:p>
            <a:endParaRPr lang="en-US" dirty="0"/>
          </a:p>
          <a:p>
            <a:r>
              <a:rPr lang="en-US" dirty="0"/>
              <a:t>Also a great example of how investment in growing and strengthening the brand allows you to not only sell more of your product, but do so while increasing it’s value/price, which is not only growing your market share but it’s profitability too.</a:t>
            </a:r>
          </a:p>
          <a:p>
            <a:endParaRPr lang="en-US" dirty="0"/>
          </a:p>
          <a:p>
            <a:r>
              <a:rPr lang="en-US" dirty="0"/>
              <a:t>Really the perfect advocate of Binet &amp; Fields works. Brand Building delivers greater business dividends over the long term by conveying value/service of the brand rather than devaluing it like more sales focused activations can. Also great example of how combining brand &amp; sales messaging drives maximum effect.</a:t>
            </a:r>
          </a:p>
        </p:txBody>
      </p:sp>
      <p:sp>
        <p:nvSpPr>
          <p:cNvPr id="4" name="Slide Number Placeholder 3">
            <a:extLst>
              <a:ext uri="{FF2B5EF4-FFF2-40B4-BE49-F238E27FC236}">
                <a16:creationId xmlns:a16="http://schemas.microsoft.com/office/drawing/2014/main" id="{B4B4AE8E-AA3E-C81E-F449-2660A1C8BC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A0D05-2DA2-D445-A569-0A3E78B0C39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9420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17653-1648-9054-6EC3-49E80380F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0EF77A-8322-7973-7184-44FFC2D049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65D118-075C-CB62-19DB-7C9AD1C0F84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9D7084-33CE-A0E0-96AE-CD6D637407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A0D05-2DA2-D445-A569-0A3E78B0C39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9216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C5E3AD5-1D16-2B32-AAAB-474A3D50F438}"/>
              </a:ext>
            </a:extLst>
          </p:cNvPr>
          <p:cNvSpPr>
            <a:spLocks noGrp="1"/>
          </p:cNvSpPr>
          <p:nvPr>
            <p:ph type="pic" sz="quarter" idx="10" hasCustomPrompt="1"/>
          </p:nvPr>
        </p:nvSpPr>
        <p:spPr>
          <a:xfrm>
            <a:off x="2743200" y="1790700"/>
            <a:ext cx="4876800" cy="4876800"/>
          </a:xfrm>
          <a:solidFill>
            <a:schemeClr val="bg1">
              <a:lumMod val="65000"/>
            </a:schemeClr>
          </a:solidFill>
        </p:spPr>
        <p:txBody>
          <a:bodyPr/>
          <a:lstStyle>
            <a:lvl1pPr marL="0" indent="0">
              <a:buNone/>
              <a:defRPr/>
            </a:lvl1pPr>
          </a:lstStyle>
          <a:p>
            <a:r>
              <a:rPr lang="en-US"/>
              <a:t> </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7381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35DE53-296E-5CFB-AE6A-0B1233A0F9B9}"/>
              </a:ext>
            </a:extLst>
          </p:cNvPr>
          <p:cNvSpPr txBox="1"/>
          <p:nvPr userDrawn="1"/>
        </p:nvSpPr>
        <p:spPr>
          <a:xfrm>
            <a:off x="16993591" y="7641771"/>
            <a:ext cx="184731" cy="507831"/>
          </a:xfrm>
          <a:prstGeom prst="rect">
            <a:avLst/>
          </a:prstGeom>
          <a:noFill/>
        </p:spPr>
        <p:txBody>
          <a:bodyPr wrap="none" rtlCol="0">
            <a:spAutoFit/>
          </a:bodyPr>
          <a:lstStyle/>
          <a:p>
            <a:endParaRPr lang="en-US" sz="2700"/>
          </a:p>
        </p:txBody>
      </p:sp>
    </p:spTree>
    <p:extLst>
      <p:ext uri="{BB962C8B-B14F-4D97-AF65-F5344CB8AC3E}">
        <p14:creationId xmlns:p14="http://schemas.microsoft.com/office/powerpoint/2010/main" val="4255505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D7DD887-64F5-64AB-0CA9-4D8D8B476AFA}"/>
              </a:ext>
            </a:extLst>
          </p:cNvPr>
          <p:cNvSpPr>
            <a:spLocks noGrp="1"/>
          </p:cNvSpPr>
          <p:nvPr>
            <p:ph type="pic" sz="quarter" idx="10" hasCustomPrompt="1"/>
          </p:nvPr>
        </p:nvSpPr>
        <p:spPr>
          <a:xfrm>
            <a:off x="881064" y="901062"/>
            <a:ext cx="6208106" cy="8454872"/>
          </a:xfrm>
          <a:custGeom>
            <a:avLst/>
            <a:gdLst>
              <a:gd name="connsiteX0" fmla="*/ 330188 w 4138737"/>
              <a:gd name="connsiteY0" fmla="*/ 0 h 5636581"/>
              <a:gd name="connsiteX1" fmla="*/ 3808550 w 4138737"/>
              <a:gd name="connsiteY1" fmla="*/ 0 h 5636581"/>
              <a:gd name="connsiteX2" fmla="*/ 4138737 w 4138737"/>
              <a:gd name="connsiteY2" fmla="*/ 330188 h 5636581"/>
              <a:gd name="connsiteX3" fmla="*/ 4138737 w 4138737"/>
              <a:gd name="connsiteY3" fmla="*/ 5306393 h 5636581"/>
              <a:gd name="connsiteX4" fmla="*/ 3808550 w 4138737"/>
              <a:gd name="connsiteY4" fmla="*/ 5636581 h 5636581"/>
              <a:gd name="connsiteX5" fmla="*/ 330188 w 4138737"/>
              <a:gd name="connsiteY5" fmla="*/ 5636581 h 5636581"/>
              <a:gd name="connsiteX6" fmla="*/ 0 w 4138737"/>
              <a:gd name="connsiteY6" fmla="*/ 5306393 h 5636581"/>
              <a:gd name="connsiteX7" fmla="*/ 0 w 4138737"/>
              <a:gd name="connsiteY7" fmla="*/ 330188 h 5636581"/>
              <a:gd name="connsiteX8" fmla="*/ 330188 w 4138737"/>
              <a:gd name="connsiteY8" fmla="*/ 0 h 56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8737" h="5636581">
                <a:moveTo>
                  <a:pt x="330188" y="0"/>
                </a:moveTo>
                <a:lnTo>
                  <a:pt x="3808550" y="0"/>
                </a:lnTo>
                <a:cubicBezTo>
                  <a:pt x="3990907" y="0"/>
                  <a:pt x="4138737" y="147830"/>
                  <a:pt x="4138737" y="330188"/>
                </a:cubicBezTo>
                <a:lnTo>
                  <a:pt x="4138737" y="5306393"/>
                </a:lnTo>
                <a:cubicBezTo>
                  <a:pt x="4138737" y="5488751"/>
                  <a:pt x="3990907" y="5636581"/>
                  <a:pt x="3808550" y="5636581"/>
                </a:cubicBezTo>
                <a:lnTo>
                  <a:pt x="330188" y="5636581"/>
                </a:lnTo>
                <a:cubicBezTo>
                  <a:pt x="147830" y="5636581"/>
                  <a:pt x="0" y="5488751"/>
                  <a:pt x="0" y="5306393"/>
                </a:cubicBezTo>
                <a:lnTo>
                  <a:pt x="0" y="330188"/>
                </a:lnTo>
                <a:cubicBezTo>
                  <a:pt x="0" y="147830"/>
                  <a:pt x="147830" y="0"/>
                  <a:pt x="330188" y="0"/>
                </a:cubicBezTo>
                <a:close/>
              </a:path>
            </a:pathLst>
          </a:custGeom>
        </p:spPr>
        <p:txBody>
          <a:bodyPr wrap="square">
            <a:noAutofit/>
          </a:bodyPr>
          <a:lstStyle>
            <a:lvl1pPr marL="0" indent="0">
              <a:buNone/>
              <a:defRPr sz="2700"/>
            </a:lvl1pPr>
          </a:lstStyle>
          <a:p>
            <a:r>
              <a:rPr lang="en-US"/>
              <a:t>Pic here</a:t>
            </a:r>
          </a:p>
        </p:txBody>
      </p:sp>
    </p:spTree>
    <p:extLst>
      <p:ext uri="{BB962C8B-B14F-4D97-AF65-F5344CB8AC3E}">
        <p14:creationId xmlns:p14="http://schemas.microsoft.com/office/powerpoint/2010/main" val="2386039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0BB5D7-3790-530A-F2DC-3093A2660395}"/>
              </a:ext>
            </a:extLst>
          </p:cNvPr>
          <p:cNvSpPr>
            <a:spLocks noGrp="1"/>
          </p:cNvSpPr>
          <p:nvPr>
            <p:ph type="pic" sz="quarter" idx="10" hasCustomPrompt="1"/>
          </p:nvPr>
        </p:nvSpPr>
        <p:spPr>
          <a:xfrm>
            <a:off x="8199413" y="2839543"/>
            <a:ext cx="4458104" cy="6516392"/>
          </a:xfrm>
          <a:custGeom>
            <a:avLst/>
            <a:gdLst>
              <a:gd name="connsiteX0" fmla="*/ 237112 w 2972069"/>
              <a:gd name="connsiteY0" fmla="*/ 0 h 4344261"/>
              <a:gd name="connsiteX1" fmla="*/ 2734957 w 2972069"/>
              <a:gd name="connsiteY1" fmla="*/ 0 h 4344261"/>
              <a:gd name="connsiteX2" fmla="*/ 2972069 w 2972069"/>
              <a:gd name="connsiteY2" fmla="*/ 237112 h 4344261"/>
              <a:gd name="connsiteX3" fmla="*/ 2972069 w 2972069"/>
              <a:gd name="connsiteY3" fmla="*/ 4107149 h 4344261"/>
              <a:gd name="connsiteX4" fmla="*/ 2734957 w 2972069"/>
              <a:gd name="connsiteY4" fmla="*/ 4344261 h 4344261"/>
              <a:gd name="connsiteX5" fmla="*/ 237112 w 2972069"/>
              <a:gd name="connsiteY5" fmla="*/ 4344261 h 4344261"/>
              <a:gd name="connsiteX6" fmla="*/ 0 w 2972069"/>
              <a:gd name="connsiteY6" fmla="*/ 4107149 h 4344261"/>
              <a:gd name="connsiteX7" fmla="*/ 0 w 2972069"/>
              <a:gd name="connsiteY7" fmla="*/ 237112 h 4344261"/>
              <a:gd name="connsiteX8" fmla="*/ 237112 w 2972069"/>
              <a:gd name="connsiteY8" fmla="*/ 0 h 434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2069" h="4344261">
                <a:moveTo>
                  <a:pt x="237112" y="0"/>
                </a:moveTo>
                <a:lnTo>
                  <a:pt x="2734957" y="0"/>
                </a:lnTo>
                <a:cubicBezTo>
                  <a:pt x="2865910" y="0"/>
                  <a:pt x="2972069" y="106159"/>
                  <a:pt x="2972069" y="237112"/>
                </a:cubicBezTo>
                <a:lnTo>
                  <a:pt x="2972069" y="4107149"/>
                </a:lnTo>
                <a:cubicBezTo>
                  <a:pt x="2972069" y="4238102"/>
                  <a:pt x="2865910" y="4344261"/>
                  <a:pt x="2734957" y="4344261"/>
                </a:cubicBezTo>
                <a:lnTo>
                  <a:pt x="237112" y="4344261"/>
                </a:lnTo>
                <a:cubicBezTo>
                  <a:pt x="106159" y="4344261"/>
                  <a:pt x="0" y="4238102"/>
                  <a:pt x="0" y="4107149"/>
                </a:cubicBezTo>
                <a:lnTo>
                  <a:pt x="0" y="237112"/>
                </a:lnTo>
                <a:cubicBezTo>
                  <a:pt x="0" y="106159"/>
                  <a:pt x="106159" y="0"/>
                  <a:pt x="237112" y="0"/>
                </a:cubicBezTo>
                <a:close/>
              </a:path>
            </a:pathLst>
          </a:custGeom>
        </p:spPr>
        <p:txBody>
          <a:bodyPr wrap="square">
            <a:noAutofit/>
          </a:bodyPr>
          <a:lstStyle>
            <a:lvl1pPr marL="0" indent="0">
              <a:buNone/>
              <a:defRPr sz="2700"/>
            </a:lvl1pPr>
          </a:lstStyle>
          <a:p>
            <a:r>
              <a:rPr lang="en-US"/>
              <a:t>Pic here</a:t>
            </a:r>
          </a:p>
        </p:txBody>
      </p:sp>
      <p:sp>
        <p:nvSpPr>
          <p:cNvPr id="8" name="Picture Placeholder 7">
            <a:extLst>
              <a:ext uri="{FF2B5EF4-FFF2-40B4-BE49-F238E27FC236}">
                <a16:creationId xmlns:a16="http://schemas.microsoft.com/office/drawing/2014/main" id="{27CE160C-2469-E8A0-CD8B-90E2AF2E2F4C}"/>
              </a:ext>
            </a:extLst>
          </p:cNvPr>
          <p:cNvSpPr>
            <a:spLocks noGrp="1"/>
          </p:cNvSpPr>
          <p:nvPr>
            <p:ph type="pic" sz="quarter" idx="11" hasCustomPrompt="1"/>
          </p:nvPr>
        </p:nvSpPr>
        <p:spPr>
          <a:xfrm>
            <a:off x="12948835" y="876302"/>
            <a:ext cx="4458104" cy="6516392"/>
          </a:xfrm>
          <a:custGeom>
            <a:avLst/>
            <a:gdLst>
              <a:gd name="connsiteX0" fmla="*/ 237112 w 2972069"/>
              <a:gd name="connsiteY0" fmla="*/ 0 h 4344261"/>
              <a:gd name="connsiteX1" fmla="*/ 2734957 w 2972069"/>
              <a:gd name="connsiteY1" fmla="*/ 0 h 4344261"/>
              <a:gd name="connsiteX2" fmla="*/ 2972069 w 2972069"/>
              <a:gd name="connsiteY2" fmla="*/ 237112 h 4344261"/>
              <a:gd name="connsiteX3" fmla="*/ 2972069 w 2972069"/>
              <a:gd name="connsiteY3" fmla="*/ 4107149 h 4344261"/>
              <a:gd name="connsiteX4" fmla="*/ 2734957 w 2972069"/>
              <a:gd name="connsiteY4" fmla="*/ 4344261 h 4344261"/>
              <a:gd name="connsiteX5" fmla="*/ 237112 w 2972069"/>
              <a:gd name="connsiteY5" fmla="*/ 4344261 h 4344261"/>
              <a:gd name="connsiteX6" fmla="*/ 0 w 2972069"/>
              <a:gd name="connsiteY6" fmla="*/ 4107149 h 4344261"/>
              <a:gd name="connsiteX7" fmla="*/ 0 w 2972069"/>
              <a:gd name="connsiteY7" fmla="*/ 237112 h 4344261"/>
              <a:gd name="connsiteX8" fmla="*/ 237112 w 2972069"/>
              <a:gd name="connsiteY8" fmla="*/ 0 h 434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2069" h="4344261">
                <a:moveTo>
                  <a:pt x="237112" y="0"/>
                </a:moveTo>
                <a:lnTo>
                  <a:pt x="2734957" y="0"/>
                </a:lnTo>
                <a:cubicBezTo>
                  <a:pt x="2865910" y="0"/>
                  <a:pt x="2972069" y="106159"/>
                  <a:pt x="2972069" y="237112"/>
                </a:cubicBezTo>
                <a:lnTo>
                  <a:pt x="2972069" y="4107149"/>
                </a:lnTo>
                <a:cubicBezTo>
                  <a:pt x="2972069" y="4238102"/>
                  <a:pt x="2865910" y="4344261"/>
                  <a:pt x="2734957" y="4344261"/>
                </a:cubicBezTo>
                <a:lnTo>
                  <a:pt x="237112" y="4344261"/>
                </a:lnTo>
                <a:cubicBezTo>
                  <a:pt x="106159" y="4344261"/>
                  <a:pt x="0" y="4238102"/>
                  <a:pt x="0" y="4107149"/>
                </a:cubicBezTo>
                <a:lnTo>
                  <a:pt x="0" y="237112"/>
                </a:lnTo>
                <a:cubicBezTo>
                  <a:pt x="0" y="106159"/>
                  <a:pt x="106159" y="0"/>
                  <a:pt x="237112" y="0"/>
                </a:cubicBezTo>
                <a:close/>
              </a:path>
            </a:pathLst>
          </a:custGeom>
        </p:spPr>
        <p:txBody>
          <a:bodyPr wrap="square">
            <a:noAutofit/>
          </a:bodyPr>
          <a:lstStyle>
            <a:lvl1pPr marL="0" indent="0">
              <a:buNone/>
              <a:defRPr sz="2700"/>
            </a:lvl1pPr>
          </a:lstStyle>
          <a:p>
            <a:r>
              <a:rPr lang="en-US"/>
              <a:t>Pic here</a:t>
            </a:r>
          </a:p>
        </p:txBody>
      </p:sp>
    </p:spTree>
    <p:extLst>
      <p:ext uri="{BB962C8B-B14F-4D97-AF65-F5344CB8AC3E}">
        <p14:creationId xmlns:p14="http://schemas.microsoft.com/office/powerpoint/2010/main" val="2993511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1FF9E8C-0306-9147-3D69-509B6A070D9A}"/>
              </a:ext>
            </a:extLst>
          </p:cNvPr>
          <p:cNvSpPr>
            <a:spLocks noGrp="1"/>
          </p:cNvSpPr>
          <p:nvPr>
            <p:ph type="pic" sz="quarter" idx="10" hasCustomPrompt="1"/>
          </p:nvPr>
        </p:nvSpPr>
        <p:spPr>
          <a:xfrm>
            <a:off x="9144002" y="876300"/>
            <a:ext cx="8262938" cy="8479632"/>
          </a:xfrm>
          <a:custGeom>
            <a:avLst/>
            <a:gdLst>
              <a:gd name="connsiteX0" fmla="*/ 439478 w 5508625"/>
              <a:gd name="connsiteY0" fmla="*/ 0 h 5653088"/>
              <a:gd name="connsiteX1" fmla="*/ 5069147 w 5508625"/>
              <a:gd name="connsiteY1" fmla="*/ 0 h 5653088"/>
              <a:gd name="connsiteX2" fmla="*/ 5508625 w 5508625"/>
              <a:gd name="connsiteY2" fmla="*/ 439478 h 5653088"/>
              <a:gd name="connsiteX3" fmla="*/ 5508625 w 5508625"/>
              <a:gd name="connsiteY3" fmla="*/ 5213610 h 5653088"/>
              <a:gd name="connsiteX4" fmla="*/ 5069147 w 5508625"/>
              <a:gd name="connsiteY4" fmla="*/ 5653088 h 5653088"/>
              <a:gd name="connsiteX5" fmla="*/ 439478 w 5508625"/>
              <a:gd name="connsiteY5" fmla="*/ 5653088 h 5653088"/>
              <a:gd name="connsiteX6" fmla="*/ 0 w 5508625"/>
              <a:gd name="connsiteY6" fmla="*/ 5213610 h 5653088"/>
              <a:gd name="connsiteX7" fmla="*/ 0 w 5508625"/>
              <a:gd name="connsiteY7" fmla="*/ 439478 h 5653088"/>
              <a:gd name="connsiteX8" fmla="*/ 439478 w 5508625"/>
              <a:gd name="connsiteY8" fmla="*/ 0 h 565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8625" h="5653088">
                <a:moveTo>
                  <a:pt x="439478" y="0"/>
                </a:moveTo>
                <a:lnTo>
                  <a:pt x="5069147" y="0"/>
                </a:lnTo>
                <a:cubicBezTo>
                  <a:pt x="5311864" y="0"/>
                  <a:pt x="5508625" y="196761"/>
                  <a:pt x="5508625" y="439478"/>
                </a:cubicBezTo>
                <a:lnTo>
                  <a:pt x="5508625" y="5213610"/>
                </a:lnTo>
                <a:cubicBezTo>
                  <a:pt x="5508625" y="5456327"/>
                  <a:pt x="5311864" y="5653088"/>
                  <a:pt x="5069147" y="5653088"/>
                </a:cubicBezTo>
                <a:lnTo>
                  <a:pt x="439478" y="5653088"/>
                </a:lnTo>
                <a:cubicBezTo>
                  <a:pt x="196761" y="5653088"/>
                  <a:pt x="0" y="5456327"/>
                  <a:pt x="0" y="5213610"/>
                </a:cubicBezTo>
                <a:lnTo>
                  <a:pt x="0" y="439478"/>
                </a:lnTo>
                <a:cubicBezTo>
                  <a:pt x="0" y="196761"/>
                  <a:pt x="196761" y="0"/>
                  <a:pt x="439478" y="0"/>
                </a:cubicBezTo>
                <a:close/>
              </a:path>
            </a:pathLst>
          </a:custGeom>
        </p:spPr>
        <p:txBody>
          <a:bodyPr wrap="square">
            <a:noAutofit/>
          </a:bodyPr>
          <a:lstStyle>
            <a:lvl1pPr marL="0" indent="0">
              <a:buNone/>
              <a:defRPr sz="2700"/>
            </a:lvl1pPr>
          </a:lstStyle>
          <a:p>
            <a:r>
              <a:rPr lang="en-US"/>
              <a:t>Pic here</a:t>
            </a:r>
          </a:p>
        </p:txBody>
      </p:sp>
      <p:sp>
        <p:nvSpPr>
          <p:cNvPr id="8" name="Picture Placeholder 7">
            <a:extLst>
              <a:ext uri="{FF2B5EF4-FFF2-40B4-BE49-F238E27FC236}">
                <a16:creationId xmlns:a16="http://schemas.microsoft.com/office/drawing/2014/main" id="{7A92E562-AB03-F124-150A-EAA723B3D5C1}"/>
              </a:ext>
            </a:extLst>
          </p:cNvPr>
          <p:cNvSpPr>
            <a:spLocks noGrp="1"/>
          </p:cNvSpPr>
          <p:nvPr>
            <p:ph type="pic" sz="quarter" idx="11" hasCustomPrompt="1"/>
          </p:nvPr>
        </p:nvSpPr>
        <p:spPr>
          <a:xfrm>
            <a:off x="6970541" y="1795465"/>
            <a:ext cx="3981158" cy="4085564"/>
          </a:xfrm>
          <a:custGeom>
            <a:avLst/>
            <a:gdLst>
              <a:gd name="connsiteX0" fmla="*/ 214850 w 2654105"/>
              <a:gd name="connsiteY0" fmla="*/ 0 h 2723709"/>
              <a:gd name="connsiteX1" fmla="*/ 2439255 w 2654105"/>
              <a:gd name="connsiteY1" fmla="*/ 0 h 2723709"/>
              <a:gd name="connsiteX2" fmla="*/ 2654105 w 2654105"/>
              <a:gd name="connsiteY2" fmla="*/ 214850 h 2723709"/>
              <a:gd name="connsiteX3" fmla="*/ 2654105 w 2654105"/>
              <a:gd name="connsiteY3" fmla="*/ 2508859 h 2723709"/>
              <a:gd name="connsiteX4" fmla="*/ 2439255 w 2654105"/>
              <a:gd name="connsiteY4" fmla="*/ 2723709 h 2723709"/>
              <a:gd name="connsiteX5" fmla="*/ 214850 w 2654105"/>
              <a:gd name="connsiteY5" fmla="*/ 2723709 h 2723709"/>
              <a:gd name="connsiteX6" fmla="*/ 0 w 2654105"/>
              <a:gd name="connsiteY6" fmla="*/ 2508859 h 2723709"/>
              <a:gd name="connsiteX7" fmla="*/ 0 w 2654105"/>
              <a:gd name="connsiteY7" fmla="*/ 214850 h 2723709"/>
              <a:gd name="connsiteX8" fmla="*/ 214850 w 2654105"/>
              <a:gd name="connsiteY8" fmla="*/ 0 h 272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4105" h="2723709">
                <a:moveTo>
                  <a:pt x="214850" y="0"/>
                </a:moveTo>
                <a:lnTo>
                  <a:pt x="2439255" y="0"/>
                </a:lnTo>
                <a:cubicBezTo>
                  <a:pt x="2557913" y="0"/>
                  <a:pt x="2654105" y="96192"/>
                  <a:pt x="2654105" y="214850"/>
                </a:cubicBezTo>
                <a:lnTo>
                  <a:pt x="2654105" y="2508859"/>
                </a:lnTo>
                <a:cubicBezTo>
                  <a:pt x="2654105" y="2627517"/>
                  <a:pt x="2557913" y="2723709"/>
                  <a:pt x="2439255" y="2723709"/>
                </a:cubicBezTo>
                <a:lnTo>
                  <a:pt x="214850" y="2723709"/>
                </a:lnTo>
                <a:cubicBezTo>
                  <a:pt x="96192" y="2723709"/>
                  <a:pt x="0" y="2627517"/>
                  <a:pt x="0" y="2508859"/>
                </a:cubicBezTo>
                <a:lnTo>
                  <a:pt x="0" y="214850"/>
                </a:lnTo>
                <a:cubicBezTo>
                  <a:pt x="0" y="96192"/>
                  <a:pt x="96192" y="0"/>
                  <a:pt x="214850" y="0"/>
                </a:cubicBezTo>
                <a:close/>
              </a:path>
            </a:pathLst>
          </a:custGeom>
        </p:spPr>
        <p:txBody>
          <a:bodyPr wrap="square">
            <a:noAutofit/>
          </a:bodyPr>
          <a:lstStyle>
            <a:lvl1pPr marL="0" indent="0">
              <a:buNone/>
              <a:defRPr sz="2700"/>
            </a:lvl1pPr>
          </a:lstStyle>
          <a:p>
            <a:r>
              <a:rPr lang="en-US"/>
              <a:t>Pic here</a:t>
            </a:r>
          </a:p>
        </p:txBody>
      </p:sp>
    </p:spTree>
    <p:extLst>
      <p:ext uri="{BB962C8B-B14F-4D97-AF65-F5344CB8AC3E}">
        <p14:creationId xmlns:p14="http://schemas.microsoft.com/office/powerpoint/2010/main" val="1720364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FCB51B-0053-2631-CE92-21D01B2C06C4}"/>
              </a:ext>
            </a:extLst>
          </p:cNvPr>
          <p:cNvSpPr>
            <a:spLocks noGrp="1"/>
          </p:cNvSpPr>
          <p:nvPr>
            <p:ph type="pic" sz="quarter" idx="11" hasCustomPrompt="1"/>
          </p:nvPr>
        </p:nvSpPr>
        <p:spPr>
          <a:xfrm>
            <a:off x="4469872" y="1795463"/>
            <a:ext cx="3255281" cy="4587003"/>
          </a:xfrm>
          <a:custGeom>
            <a:avLst/>
            <a:gdLst>
              <a:gd name="connsiteX0" fmla="*/ 162852 w 2170187"/>
              <a:gd name="connsiteY0" fmla="*/ 0 h 3058002"/>
              <a:gd name="connsiteX1" fmla="*/ 2007335 w 2170187"/>
              <a:gd name="connsiteY1" fmla="*/ 0 h 3058002"/>
              <a:gd name="connsiteX2" fmla="*/ 2170187 w 2170187"/>
              <a:gd name="connsiteY2" fmla="*/ 162852 h 3058002"/>
              <a:gd name="connsiteX3" fmla="*/ 2170187 w 2170187"/>
              <a:gd name="connsiteY3" fmla="*/ 693107 h 3058002"/>
              <a:gd name="connsiteX4" fmla="*/ 2170187 w 2170187"/>
              <a:gd name="connsiteY4" fmla="*/ 1500604 h 3058002"/>
              <a:gd name="connsiteX5" fmla="*/ 2170187 w 2170187"/>
              <a:gd name="connsiteY5" fmla="*/ 3058002 h 3058002"/>
              <a:gd name="connsiteX6" fmla="*/ 914400 w 2170187"/>
              <a:gd name="connsiteY6" fmla="*/ 3058002 h 3058002"/>
              <a:gd name="connsiteX7" fmla="*/ 0 w 2170187"/>
              <a:gd name="connsiteY7" fmla="*/ 2143602 h 3058002"/>
              <a:gd name="connsiteX8" fmla="*/ 0 w 2170187"/>
              <a:gd name="connsiteY8" fmla="*/ 1500604 h 3058002"/>
              <a:gd name="connsiteX9" fmla="*/ 0 w 2170187"/>
              <a:gd name="connsiteY9" fmla="*/ 693107 h 3058002"/>
              <a:gd name="connsiteX10" fmla="*/ 0 w 2170187"/>
              <a:gd name="connsiteY10" fmla="*/ 162852 h 3058002"/>
              <a:gd name="connsiteX11" fmla="*/ 162852 w 2170187"/>
              <a:gd name="connsiteY11" fmla="*/ 0 h 30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0187" h="3058002">
                <a:moveTo>
                  <a:pt x="162852" y="0"/>
                </a:moveTo>
                <a:lnTo>
                  <a:pt x="2007335" y="0"/>
                </a:lnTo>
                <a:cubicBezTo>
                  <a:pt x="2097276" y="0"/>
                  <a:pt x="2170187" y="72911"/>
                  <a:pt x="2170187" y="162852"/>
                </a:cubicBezTo>
                <a:lnTo>
                  <a:pt x="2170187" y="693107"/>
                </a:lnTo>
                <a:lnTo>
                  <a:pt x="2170187" y="1500604"/>
                </a:lnTo>
                <a:lnTo>
                  <a:pt x="2170187" y="3058002"/>
                </a:lnTo>
                <a:lnTo>
                  <a:pt x="914400" y="3058002"/>
                </a:lnTo>
                <a:lnTo>
                  <a:pt x="0" y="2143602"/>
                </a:lnTo>
                <a:lnTo>
                  <a:pt x="0" y="1500604"/>
                </a:lnTo>
                <a:lnTo>
                  <a:pt x="0" y="693107"/>
                </a:lnTo>
                <a:lnTo>
                  <a:pt x="0" y="162852"/>
                </a:lnTo>
                <a:cubicBezTo>
                  <a:pt x="0" y="72911"/>
                  <a:pt x="72911" y="0"/>
                  <a:pt x="162852" y="0"/>
                </a:cubicBezTo>
                <a:close/>
              </a:path>
            </a:pathLst>
          </a:custGeom>
        </p:spPr>
        <p:txBody>
          <a:bodyPr wrap="square">
            <a:noAutofit/>
          </a:bodyPr>
          <a:lstStyle>
            <a:lvl1pPr marL="0" indent="0">
              <a:buNone/>
              <a:defRPr sz="2700"/>
            </a:lvl1pPr>
          </a:lstStyle>
          <a:p>
            <a:r>
              <a:rPr lang="en-US"/>
              <a:t>Pic here</a:t>
            </a:r>
          </a:p>
        </p:txBody>
      </p:sp>
      <p:sp>
        <p:nvSpPr>
          <p:cNvPr id="9" name="Picture Placeholder 8">
            <a:extLst>
              <a:ext uri="{FF2B5EF4-FFF2-40B4-BE49-F238E27FC236}">
                <a16:creationId xmlns:a16="http://schemas.microsoft.com/office/drawing/2014/main" id="{5338E53E-5E17-EAD0-7468-6ECE91827EE7}"/>
              </a:ext>
            </a:extLst>
          </p:cNvPr>
          <p:cNvSpPr>
            <a:spLocks noGrp="1"/>
          </p:cNvSpPr>
          <p:nvPr>
            <p:ph type="pic" sz="quarter" idx="12" hasCustomPrompt="1"/>
          </p:nvPr>
        </p:nvSpPr>
        <p:spPr>
          <a:xfrm>
            <a:off x="8043294" y="1795463"/>
            <a:ext cx="3255281" cy="4587003"/>
          </a:xfrm>
          <a:custGeom>
            <a:avLst/>
            <a:gdLst>
              <a:gd name="connsiteX0" fmla="*/ 162852 w 2170187"/>
              <a:gd name="connsiteY0" fmla="*/ 0 h 3058002"/>
              <a:gd name="connsiteX1" fmla="*/ 2007335 w 2170187"/>
              <a:gd name="connsiteY1" fmla="*/ 0 h 3058002"/>
              <a:gd name="connsiteX2" fmla="*/ 2170187 w 2170187"/>
              <a:gd name="connsiteY2" fmla="*/ 162852 h 3058002"/>
              <a:gd name="connsiteX3" fmla="*/ 2170187 w 2170187"/>
              <a:gd name="connsiteY3" fmla="*/ 693107 h 3058002"/>
              <a:gd name="connsiteX4" fmla="*/ 2170187 w 2170187"/>
              <a:gd name="connsiteY4" fmla="*/ 1500604 h 3058002"/>
              <a:gd name="connsiteX5" fmla="*/ 2170187 w 2170187"/>
              <a:gd name="connsiteY5" fmla="*/ 3058002 h 3058002"/>
              <a:gd name="connsiteX6" fmla="*/ 914400 w 2170187"/>
              <a:gd name="connsiteY6" fmla="*/ 3058002 h 3058002"/>
              <a:gd name="connsiteX7" fmla="*/ 0 w 2170187"/>
              <a:gd name="connsiteY7" fmla="*/ 2143602 h 3058002"/>
              <a:gd name="connsiteX8" fmla="*/ 0 w 2170187"/>
              <a:gd name="connsiteY8" fmla="*/ 1500604 h 3058002"/>
              <a:gd name="connsiteX9" fmla="*/ 0 w 2170187"/>
              <a:gd name="connsiteY9" fmla="*/ 693107 h 3058002"/>
              <a:gd name="connsiteX10" fmla="*/ 0 w 2170187"/>
              <a:gd name="connsiteY10" fmla="*/ 162852 h 3058002"/>
              <a:gd name="connsiteX11" fmla="*/ 162852 w 2170187"/>
              <a:gd name="connsiteY11" fmla="*/ 0 h 30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0187" h="3058002">
                <a:moveTo>
                  <a:pt x="162852" y="0"/>
                </a:moveTo>
                <a:lnTo>
                  <a:pt x="2007335" y="0"/>
                </a:lnTo>
                <a:cubicBezTo>
                  <a:pt x="2097276" y="0"/>
                  <a:pt x="2170187" y="72911"/>
                  <a:pt x="2170187" y="162852"/>
                </a:cubicBezTo>
                <a:lnTo>
                  <a:pt x="2170187" y="693107"/>
                </a:lnTo>
                <a:lnTo>
                  <a:pt x="2170187" y="1500604"/>
                </a:lnTo>
                <a:lnTo>
                  <a:pt x="2170187" y="3058002"/>
                </a:lnTo>
                <a:lnTo>
                  <a:pt x="914400" y="3058002"/>
                </a:lnTo>
                <a:lnTo>
                  <a:pt x="0" y="2143602"/>
                </a:lnTo>
                <a:lnTo>
                  <a:pt x="0" y="1500604"/>
                </a:lnTo>
                <a:lnTo>
                  <a:pt x="0" y="693107"/>
                </a:lnTo>
                <a:lnTo>
                  <a:pt x="0" y="162852"/>
                </a:lnTo>
                <a:cubicBezTo>
                  <a:pt x="0" y="72911"/>
                  <a:pt x="72911" y="0"/>
                  <a:pt x="162852" y="0"/>
                </a:cubicBezTo>
                <a:close/>
              </a:path>
            </a:pathLst>
          </a:custGeom>
        </p:spPr>
        <p:txBody>
          <a:bodyPr wrap="square">
            <a:noAutofit/>
          </a:bodyPr>
          <a:lstStyle>
            <a:lvl1pPr marL="0" indent="0">
              <a:buNone/>
              <a:defRPr sz="2700"/>
            </a:lvl1pPr>
          </a:lstStyle>
          <a:p>
            <a:r>
              <a:rPr lang="en-US"/>
              <a:t>Pic here</a:t>
            </a:r>
          </a:p>
        </p:txBody>
      </p:sp>
      <p:sp>
        <p:nvSpPr>
          <p:cNvPr id="7" name="Picture Placeholder 6">
            <a:extLst>
              <a:ext uri="{FF2B5EF4-FFF2-40B4-BE49-F238E27FC236}">
                <a16:creationId xmlns:a16="http://schemas.microsoft.com/office/drawing/2014/main" id="{DA452533-C145-72BD-8331-CD6F028450BE}"/>
              </a:ext>
            </a:extLst>
          </p:cNvPr>
          <p:cNvSpPr>
            <a:spLocks noGrp="1"/>
          </p:cNvSpPr>
          <p:nvPr>
            <p:ph type="pic" sz="quarter" idx="10" hasCustomPrompt="1"/>
          </p:nvPr>
        </p:nvSpPr>
        <p:spPr>
          <a:xfrm>
            <a:off x="881063" y="1795463"/>
            <a:ext cx="3255281" cy="4587003"/>
          </a:xfrm>
          <a:custGeom>
            <a:avLst/>
            <a:gdLst>
              <a:gd name="connsiteX0" fmla="*/ 162852 w 2170187"/>
              <a:gd name="connsiteY0" fmla="*/ 0 h 3058002"/>
              <a:gd name="connsiteX1" fmla="*/ 2007335 w 2170187"/>
              <a:gd name="connsiteY1" fmla="*/ 0 h 3058002"/>
              <a:gd name="connsiteX2" fmla="*/ 2170187 w 2170187"/>
              <a:gd name="connsiteY2" fmla="*/ 162852 h 3058002"/>
              <a:gd name="connsiteX3" fmla="*/ 2170187 w 2170187"/>
              <a:gd name="connsiteY3" fmla="*/ 693107 h 3058002"/>
              <a:gd name="connsiteX4" fmla="*/ 2170187 w 2170187"/>
              <a:gd name="connsiteY4" fmla="*/ 1500604 h 3058002"/>
              <a:gd name="connsiteX5" fmla="*/ 2170187 w 2170187"/>
              <a:gd name="connsiteY5" fmla="*/ 3058002 h 3058002"/>
              <a:gd name="connsiteX6" fmla="*/ 914400 w 2170187"/>
              <a:gd name="connsiteY6" fmla="*/ 3058002 h 3058002"/>
              <a:gd name="connsiteX7" fmla="*/ 0 w 2170187"/>
              <a:gd name="connsiteY7" fmla="*/ 2143602 h 3058002"/>
              <a:gd name="connsiteX8" fmla="*/ 0 w 2170187"/>
              <a:gd name="connsiteY8" fmla="*/ 1500604 h 3058002"/>
              <a:gd name="connsiteX9" fmla="*/ 0 w 2170187"/>
              <a:gd name="connsiteY9" fmla="*/ 693107 h 3058002"/>
              <a:gd name="connsiteX10" fmla="*/ 0 w 2170187"/>
              <a:gd name="connsiteY10" fmla="*/ 162852 h 3058002"/>
              <a:gd name="connsiteX11" fmla="*/ 162852 w 2170187"/>
              <a:gd name="connsiteY11" fmla="*/ 0 h 30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0187" h="3058002">
                <a:moveTo>
                  <a:pt x="162852" y="0"/>
                </a:moveTo>
                <a:lnTo>
                  <a:pt x="2007335" y="0"/>
                </a:lnTo>
                <a:cubicBezTo>
                  <a:pt x="2097276" y="0"/>
                  <a:pt x="2170187" y="72911"/>
                  <a:pt x="2170187" y="162852"/>
                </a:cubicBezTo>
                <a:lnTo>
                  <a:pt x="2170187" y="693107"/>
                </a:lnTo>
                <a:lnTo>
                  <a:pt x="2170187" y="1500604"/>
                </a:lnTo>
                <a:lnTo>
                  <a:pt x="2170187" y="3058002"/>
                </a:lnTo>
                <a:lnTo>
                  <a:pt x="914400" y="3058002"/>
                </a:lnTo>
                <a:lnTo>
                  <a:pt x="0" y="2143602"/>
                </a:lnTo>
                <a:lnTo>
                  <a:pt x="0" y="1500604"/>
                </a:lnTo>
                <a:lnTo>
                  <a:pt x="0" y="693107"/>
                </a:lnTo>
                <a:lnTo>
                  <a:pt x="0" y="162852"/>
                </a:lnTo>
                <a:cubicBezTo>
                  <a:pt x="0" y="72911"/>
                  <a:pt x="72911" y="0"/>
                  <a:pt x="162852" y="0"/>
                </a:cubicBezTo>
                <a:close/>
              </a:path>
            </a:pathLst>
          </a:custGeom>
        </p:spPr>
        <p:txBody>
          <a:bodyPr wrap="square">
            <a:noAutofit/>
          </a:bodyPr>
          <a:lstStyle>
            <a:lvl1pPr marL="0" indent="0">
              <a:buNone/>
              <a:defRPr sz="2700"/>
            </a:lvl1pPr>
          </a:lstStyle>
          <a:p>
            <a:r>
              <a:rPr lang="en-US"/>
              <a:t>Pic here</a:t>
            </a:r>
          </a:p>
        </p:txBody>
      </p:sp>
    </p:spTree>
    <p:extLst>
      <p:ext uri="{BB962C8B-B14F-4D97-AF65-F5344CB8AC3E}">
        <p14:creationId xmlns:p14="http://schemas.microsoft.com/office/powerpoint/2010/main" val="1855041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A433C6FD-107C-DDAC-EA90-BAB4D8F01E1E}"/>
              </a:ext>
            </a:extLst>
          </p:cNvPr>
          <p:cNvSpPr>
            <a:spLocks noGrp="1"/>
          </p:cNvSpPr>
          <p:nvPr>
            <p:ph type="pic" sz="quarter" idx="11"/>
          </p:nvPr>
        </p:nvSpPr>
        <p:spPr>
          <a:xfrm rot="16200000">
            <a:off x="6232772" y="3558994"/>
            <a:ext cx="7225460" cy="3169010"/>
          </a:xfrm>
          <a:prstGeom prst="round2SameRect">
            <a:avLst/>
          </a:prstGeom>
        </p:spPr>
        <p:txBody>
          <a:bodyPr/>
          <a:lstStyle/>
          <a:p>
            <a:endParaRPr lang="en-US"/>
          </a:p>
        </p:txBody>
      </p:sp>
      <p:sp>
        <p:nvSpPr>
          <p:cNvPr id="6" name="Rounded Rectangle 5">
            <a:extLst>
              <a:ext uri="{FF2B5EF4-FFF2-40B4-BE49-F238E27FC236}">
                <a16:creationId xmlns:a16="http://schemas.microsoft.com/office/drawing/2014/main" id="{F0D7B8B1-192C-8218-09B3-93F1D35C7C75}"/>
              </a:ext>
            </a:extLst>
          </p:cNvPr>
          <p:cNvSpPr/>
          <p:nvPr userDrawn="1"/>
        </p:nvSpPr>
        <p:spPr>
          <a:xfrm>
            <a:off x="10744200" y="1530770"/>
            <a:ext cx="6475397" cy="7226251"/>
          </a:xfrm>
          <a:prstGeom prst="roundRect">
            <a:avLst>
              <a:gd name="adj" fmla="val 9790"/>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Manrope"/>
              <a:ea typeface="+mn-ea"/>
              <a:cs typeface="+mn-cs"/>
            </a:endParaRPr>
          </a:p>
        </p:txBody>
      </p:sp>
    </p:spTree>
    <p:extLst>
      <p:ext uri="{BB962C8B-B14F-4D97-AF65-F5344CB8AC3E}">
        <p14:creationId xmlns:p14="http://schemas.microsoft.com/office/powerpoint/2010/main" val="23709024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3E07249-D41A-19EE-A6EB-65AB952ADF40}"/>
              </a:ext>
            </a:extLst>
          </p:cNvPr>
          <p:cNvSpPr>
            <a:spLocks noGrp="1"/>
          </p:cNvSpPr>
          <p:nvPr>
            <p:ph type="pic" sz="quarter" idx="10" hasCustomPrompt="1"/>
          </p:nvPr>
        </p:nvSpPr>
        <p:spPr>
          <a:xfrm>
            <a:off x="881064" y="3399941"/>
            <a:ext cx="3143105" cy="4212432"/>
          </a:xfrm>
          <a:custGeom>
            <a:avLst/>
            <a:gdLst>
              <a:gd name="connsiteX0" fmla="*/ 285499 w 2095403"/>
              <a:gd name="connsiteY0" fmla="*/ 0 h 2808288"/>
              <a:gd name="connsiteX1" fmla="*/ 1809904 w 2095403"/>
              <a:gd name="connsiteY1" fmla="*/ 0 h 2808288"/>
              <a:gd name="connsiteX2" fmla="*/ 2095403 w 2095403"/>
              <a:gd name="connsiteY2" fmla="*/ 285499 h 2808288"/>
              <a:gd name="connsiteX3" fmla="*/ 2095403 w 2095403"/>
              <a:gd name="connsiteY3" fmla="*/ 2522789 h 2808288"/>
              <a:gd name="connsiteX4" fmla="*/ 1809904 w 2095403"/>
              <a:gd name="connsiteY4" fmla="*/ 2808288 h 2808288"/>
              <a:gd name="connsiteX5" fmla="*/ 285499 w 2095403"/>
              <a:gd name="connsiteY5" fmla="*/ 2808288 h 2808288"/>
              <a:gd name="connsiteX6" fmla="*/ 0 w 2095403"/>
              <a:gd name="connsiteY6" fmla="*/ 2522789 h 2808288"/>
              <a:gd name="connsiteX7" fmla="*/ 0 w 2095403"/>
              <a:gd name="connsiteY7" fmla="*/ 285499 h 2808288"/>
              <a:gd name="connsiteX8" fmla="*/ 285499 w 2095403"/>
              <a:gd name="connsiteY8" fmla="*/ 0 h 28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403" h="2808288">
                <a:moveTo>
                  <a:pt x="285499" y="0"/>
                </a:moveTo>
                <a:lnTo>
                  <a:pt x="1809904" y="0"/>
                </a:lnTo>
                <a:cubicBezTo>
                  <a:pt x="1967581" y="0"/>
                  <a:pt x="2095403" y="127822"/>
                  <a:pt x="2095403" y="285499"/>
                </a:cubicBezTo>
                <a:lnTo>
                  <a:pt x="2095403" y="2522789"/>
                </a:lnTo>
                <a:cubicBezTo>
                  <a:pt x="2095403" y="2680466"/>
                  <a:pt x="1967581" y="2808288"/>
                  <a:pt x="1809904" y="2808288"/>
                </a:cubicBezTo>
                <a:lnTo>
                  <a:pt x="285499" y="2808288"/>
                </a:lnTo>
                <a:cubicBezTo>
                  <a:pt x="127822" y="2808288"/>
                  <a:pt x="0" y="2680466"/>
                  <a:pt x="0" y="2522789"/>
                </a:cubicBezTo>
                <a:lnTo>
                  <a:pt x="0" y="285499"/>
                </a:lnTo>
                <a:cubicBezTo>
                  <a:pt x="0" y="127822"/>
                  <a:pt x="127822" y="0"/>
                  <a:pt x="285499" y="0"/>
                </a:cubicBezTo>
                <a:close/>
              </a:path>
            </a:pathLst>
          </a:custGeom>
        </p:spPr>
        <p:txBody>
          <a:bodyPr wrap="square">
            <a:noAutofit/>
          </a:bodyPr>
          <a:lstStyle>
            <a:lvl1pPr marL="0" indent="0">
              <a:buNone/>
              <a:defRPr sz="2700"/>
            </a:lvl1pPr>
          </a:lstStyle>
          <a:p>
            <a:r>
              <a:rPr lang="en-US"/>
              <a:t>Pic here</a:t>
            </a:r>
          </a:p>
        </p:txBody>
      </p:sp>
      <p:sp>
        <p:nvSpPr>
          <p:cNvPr id="10" name="Picture Placeholder 9">
            <a:extLst>
              <a:ext uri="{FF2B5EF4-FFF2-40B4-BE49-F238E27FC236}">
                <a16:creationId xmlns:a16="http://schemas.microsoft.com/office/drawing/2014/main" id="{B8F2BD9A-4617-E894-6F1C-BAD45D3E9FA9}"/>
              </a:ext>
            </a:extLst>
          </p:cNvPr>
          <p:cNvSpPr>
            <a:spLocks noGrp="1"/>
          </p:cNvSpPr>
          <p:nvPr>
            <p:ph type="pic" sz="quarter" idx="11" hasCustomPrompt="1"/>
          </p:nvPr>
        </p:nvSpPr>
        <p:spPr>
          <a:xfrm>
            <a:off x="4226756" y="5143500"/>
            <a:ext cx="3143105" cy="4212432"/>
          </a:xfrm>
          <a:custGeom>
            <a:avLst/>
            <a:gdLst>
              <a:gd name="connsiteX0" fmla="*/ 274749 w 2095403"/>
              <a:gd name="connsiteY0" fmla="*/ 0 h 2808288"/>
              <a:gd name="connsiteX1" fmla="*/ 1820654 w 2095403"/>
              <a:gd name="connsiteY1" fmla="*/ 0 h 2808288"/>
              <a:gd name="connsiteX2" fmla="*/ 2095403 w 2095403"/>
              <a:gd name="connsiteY2" fmla="*/ 274749 h 2808288"/>
              <a:gd name="connsiteX3" fmla="*/ 2095403 w 2095403"/>
              <a:gd name="connsiteY3" fmla="*/ 2533539 h 2808288"/>
              <a:gd name="connsiteX4" fmla="*/ 1820654 w 2095403"/>
              <a:gd name="connsiteY4" fmla="*/ 2808288 h 2808288"/>
              <a:gd name="connsiteX5" fmla="*/ 274749 w 2095403"/>
              <a:gd name="connsiteY5" fmla="*/ 2808288 h 2808288"/>
              <a:gd name="connsiteX6" fmla="*/ 0 w 2095403"/>
              <a:gd name="connsiteY6" fmla="*/ 2533539 h 2808288"/>
              <a:gd name="connsiteX7" fmla="*/ 0 w 2095403"/>
              <a:gd name="connsiteY7" fmla="*/ 274749 h 2808288"/>
              <a:gd name="connsiteX8" fmla="*/ 274749 w 2095403"/>
              <a:gd name="connsiteY8" fmla="*/ 0 h 28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403" h="2808288">
                <a:moveTo>
                  <a:pt x="274749" y="0"/>
                </a:moveTo>
                <a:lnTo>
                  <a:pt x="1820654" y="0"/>
                </a:lnTo>
                <a:cubicBezTo>
                  <a:pt x="1972394" y="0"/>
                  <a:pt x="2095403" y="123009"/>
                  <a:pt x="2095403" y="274749"/>
                </a:cubicBezTo>
                <a:lnTo>
                  <a:pt x="2095403" y="2533539"/>
                </a:lnTo>
                <a:cubicBezTo>
                  <a:pt x="2095403" y="2685279"/>
                  <a:pt x="1972394" y="2808288"/>
                  <a:pt x="1820654" y="2808288"/>
                </a:cubicBezTo>
                <a:lnTo>
                  <a:pt x="274749" y="2808288"/>
                </a:lnTo>
                <a:cubicBezTo>
                  <a:pt x="123009" y="2808288"/>
                  <a:pt x="0" y="2685279"/>
                  <a:pt x="0" y="2533539"/>
                </a:cubicBezTo>
                <a:lnTo>
                  <a:pt x="0" y="274749"/>
                </a:lnTo>
                <a:cubicBezTo>
                  <a:pt x="0" y="123009"/>
                  <a:pt x="123009" y="0"/>
                  <a:pt x="274749" y="0"/>
                </a:cubicBezTo>
                <a:close/>
              </a:path>
            </a:pathLst>
          </a:custGeom>
        </p:spPr>
        <p:txBody>
          <a:bodyPr wrap="square">
            <a:noAutofit/>
          </a:bodyPr>
          <a:lstStyle>
            <a:lvl1pPr marL="0" indent="0">
              <a:buNone/>
              <a:defRPr sz="2700"/>
            </a:lvl1pPr>
          </a:lstStyle>
          <a:p>
            <a:r>
              <a:rPr lang="en-US"/>
              <a:t>Pic here</a:t>
            </a:r>
          </a:p>
        </p:txBody>
      </p:sp>
      <p:sp>
        <p:nvSpPr>
          <p:cNvPr id="12" name="Picture Placeholder 11">
            <a:extLst>
              <a:ext uri="{FF2B5EF4-FFF2-40B4-BE49-F238E27FC236}">
                <a16:creationId xmlns:a16="http://schemas.microsoft.com/office/drawing/2014/main" id="{AA9E6B8C-D3AB-E4DC-71BA-C9F803C1DDDE}"/>
              </a:ext>
            </a:extLst>
          </p:cNvPr>
          <p:cNvSpPr>
            <a:spLocks noGrp="1"/>
          </p:cNvSpPr>
          <p:nvPr>
            <p:ph type="pic" sz="quarter" idx="12" hasCustomPrompt="1"/>
          </p:nvPr>
        </p:nvSpPr>
        <p:spPr>
          <a:xfrm>
            <a:off x="10918142" y="5143500"/>
            <a:ext cx="3143105" cy="4212432"/>
          </a:xfrm>
          <a:custGeom>
            <a:avLst/>
            <a:gdLst>
              <a:gd name="connsiteX0" fmla="*/ 274749 w 2095403"/>
              <a:gd name="connsiteY0" fmla="*/ 0 h 2808288"/>
              <a:gd name="connsiteX1" fmla="*/ 1820654 w 2095403"/>
              <a:gd name="connsiteY1" fmla="*/ 0 h 2808288"/>
              <a:gd name="connsiteX2" fmla="*/ 2095403 w 2095403"/>
              <a:gd name="connsiteY2" fmla="*/ 274749 h 2808288"/>
              <a:gd name="connsiteX3" fmla="*/ 2095403 w 2095403"/>
              <a:gd name="connsiteY3" fmla="*/ 2533539 h 2808288"/>
              <a:gd name="connsiteX4" fmla="*/ 1820654 w 2095403"/>
              <a:gd name="connsiteY4" fmla="*/ 2808288 h 2808288"/>
              <a:gd name="connsiteX5" fmla="*/ 274749 w 2095403"/>
              <a:gd name="connsiteY5" fmla="*/ 2808288 h 2808288"/>
              <a:gd name="connsiteX6" fmla="*/ 0 w 2095403"/>
              <a:gd name="connsiteY6" fmla="*/ 2533539 h 2808288"/>
              <a:gd name="connsiteX7" fmla="*/ 0 w 2095403"/>
              <a:gd name="connsiteY7" fmla="*/ 274749 h 2808288"/>
              <a:gd name="connsiteX8" fmla="*/ 274749 w 2095403"/>
              <a:gd name="connsiteY8" fmla="*/ 0 h 28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403" h="2808288">
                <a:moveTo>
                  <a:pt x="274749" y="0"/>
                </a:moveTo>
                <a:lnTo>
                  <a:pt x="1820654" y="0"/>
                </a:lnTo>
                <a:cubicBezTo>
                  <a:pt x="1972394" y="0"/>
                  <a:pt x="2095403" y="123009"/>
                  <a:pt x="2095403" y="274749"/>
                </a:cubicBezTo>
                <a:lnTo>
                  <a:pt x="2095403" y="2533539"/>
                </a:lnTo>
                <a:cubicBezTo>
                  <a:pt x="2095403" y="2685279"/>
                  <a:pt x="1972394" y="2808288"/>
                  <a:pt x="1820654" y="2808288"/>
                </a:cubicBezTo>
                <a:lnTo>
                  <a:pt x="274749" y="2808288"/>
                </a:lnTo>
                <a:cubicBezTo>
                  <a:pt x="123009" y="2808288"/>
                  <a:pt x="0" y="2685279"/>
                  <a:pt x="0" y="2533539"/>
                </a:cubicBezTo>
                <a:lnTo>
                  <a:pt x="0" y="274749"/>
                </a:lnTo>
                <a:cubicBezTo>
                  <a:pt x="0" y="123009"/>
                  <a:pt x="123009" y="0"/>
                  <a:pt x="274749" y="0"/>
                </a:cubicBezTo>
                <a:close/>
              </a:path>
            </a:pathLst>
          </a:custGeom>
        </p:spPr>
        <p:txBody>
          <a:bodyPr wrap="square">
            <a:noAutofit/>
          </a:bodyPr>
          <a:lstStyle>
            <a:lvl1pPr marL="0" indent="0">
              <a:buNone/>
              <a:defRPr sz="2700"/>
            </a:lvl1pPr>
          </a:lstStyle>
          <a:p>
            <a:r>
              <a:rPr lang="en-US"/>
              <a:t>Pic here</a:t>
            </a:r>
          </a:p>
        </p:txBody>
      </p:sp>
      <p:sp>
        <p:nvSpPr>
          <p:cNvPr id="14" name="Picture Placeholder 13">
            <a:extLst>
              <a:ext uri="{FF2B5EF4-FFF2-40B4-BE49-F238E27FC236}">
                <a16:creationId xmlns:a16="http://schemas.microsoft.com/office/drawing/2014/main" id="{EC294AB1-3BE8-F245-A95D-7DB623ECB646}"/>
              </a:ext>
            </a:extLst>
          </p:cNvPr>
          <p:cNvSpPr>
            <a:spLocks noGrp="1"/>
          </p:cNvSpPr>
          <p:nvPr>
            <p:ph type="pic" sz="quarter" idx="13" hasCustomPrompt="1"/>
          </p:nvPr>
        </p:nvSpPr>
        <p:spPr>
          <a:xfrm>
            <a:off x="14263835" y="7852020"/>
            <a:ext cx="3143105" cy="1503912"/>
          </a:xfrm>
          <a:custGeom>
            <a:avLst/>
            <a:gdLst>
              <a:gd name="connsiteX0" fmla="*/ 243764 w 2095403"/>
              <a:gd name="connsiteY0" fmla="*/ 0 h 1002608"/>
              <a:gd name="connsiteX1" fmla="*/ 1851639 w 2095403"/>
              <a:gd name="connsiteY1" fmla="*/ 0 h 1002608"/>
              <a:gd name="connsiteX2" fmla="*/ 2095403 w 2095403"/>
              <a:gd name="connsiteY2" fmla="*/ 243764 h 1002608"/>
              <a:gd name="connsiteX3" fmla="*/ 2095403 w 2095403"/>
              <a:gd name="connsiteY3" fmla="*/ 758844 h 1002608"/>
              <a:gd name="connsiteX4" fmla="*/ 1851639 w 2095403"/>
              <a:gd name="connsiteY4" fmla="*/ 1002608 h 1002608"/>
              <a:gd name="connsiteX5" fmla="*/ 243764 w 2095403"/>
              <a:gd name="connsiteY5" fmla="*/ 1002608 h 1002608"/>
              <a:gd name="connsiteX6" fmla="*/ 0 w 2095403"/>
              <a:gd name="connsiteY6" fmla="*/ 758844 h 1002608"/>
              <a:gd name="connsiteX7" fmla="*/ 0 w 2095403"/>
              <a:gd name="connsiteY7" fmla="*/ 243764 h 1002608"/>
              <a:gd name="connsiteX8" fmla="*/ 243764 w 2095403"/>
              <a:gd name="connsiteY8" fmla="*/ 0 h 100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403" h="1002608">
                <a:moveTo>
                  <a:pt x="243764" y="0"/>
                </a:moveTo>
                <a:lnTo>
                  <a:pt x="1851639" y="0"/>
                </a:lnTo>
                <a:cubicBezTo>
                  <a:pt x="1986266" y="0"/>
                  <a:pt x="2095403" y="109137"/>
                  <a:pt x="2095403" y="243764"/>
                </a:cubicBezTo>
                <a:lnTo>
                  <a:pt x="2095403" y="758844"/>
                </a:lnTo>
                <a:cubicBezTo>
                  <a:pt x="2095403" y="893471"/>
                  <a:pt x="1986266" y="1002608"/>
                  <a:pt x="1851639" y="1002608"/>
                </a:cubicBezTo>
                <a:lnTo>
                  <a:pt x="243764" y="1002608"/>
                </a:lnTo>
                <a:cubicBezTo>
                  <a:pt x="109137" y="1002608"/>
                  <a:pt x="0" y="893471"/>
                  <a:pt x="0" y="758844"/>
                </a:cubicBezTo>
                <a:lnTo>
                  <a:pt x="0" y="243764"/>
                </a:lnTo>
                <a:cubicBezTo>
                  <a:pt x="0" y="109137"/>
                  <a:pt x="109137" y="0"/>
                  <a:pt x="243764" y="0"/>
                </a:cubicBezTo>
                <a:close/>
              </a:path>
            </a:pathLst>
          </a:custGeom>
        </p:spPr>
        <p:txBody>
          <a:bodyPr wrap="square">
            <a:noAutofit/>
          </a:bodyPr>
          <a:lstStyle>
            <a:lvl1pPr marL="0" indent="0">
              <a:buNone/>
              <a:defRPr sz="2700"/>
            </a:lvl1pPr>
          </a:lstStyle>
          <a:p>
            <a:r>
              <a:rPr lang="en-US"/>
              <a:t>Pic here</a:t>
            </a:r>
          </a:p>
        </p:txBody>
      </p:sp>
    </p:spTree>
    <p:extLst>
      <p:ext uri="{BB962C8B-B14F-4D97-AF65-F5344CB8AC3E}">
        <p14:creationId xmlns:p14="http://schemas.microsoft.com/office/powerpoint/2010/main" val="1600674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6D436DA-DE84-F516-35D2-28A7A5DB3C3B}"/>
              </a:ext>
            </a:extLst>
          </p:cNvPr>
          <p:cNvSpPr>
            <a:spLocks noGrp="1"/>
          </p:cNvSpPr>
          <p:nvPr>
            <p:ph type="pic" sz="quarter" idx="10" hasCustomPrompt="1"/>
          </p:nvPr>
        </p:nvSpPr>
        <p:spPr>
          <a:xfrm>
            <a:off x="1871172" y="2800350"/>
            <a:ext cx="14616603" cy="2571750"/>
          </a:xfrm>
          <a:custGeom>
            <a:avLst/>
            <a:gdLst>
              <a:gd name="connsiteX0" fmla="*/ 224805 w 9744402"/>
              <a:gd name="connsiteY0" fmla="*/ 0 h 1714500"/>
              <a:gd name="connsiteX1" fmla="*/ 9519597 w 9744402"/>
              <a:gd name="connsiteY1" fmla="*/ 0 h 1714500"/>
              <a:gd name="connsiteX2" fmla="*/ 9744402 w 9744402"/>
              <a:gd name="connsiteY2" fmla="*/ 224805 h 1714500"/>
              <a:gd name="connsiteX3" fmla="*/ 9744402 w 9744402"/>
              <a:gd name="connsiteY3" fmla="*/ 1489695 h 1714500"/>
              <a:gd name="connsiteX4" fmla="*/ 9519597 w 9744402"/>
              <a:gd name="connsiteY4" fmla="*/ 1714500 h 1714500"/>
              <a:gd name="connsiteX5" fmla="*/ 224805 w 9744402"/>
              <a:gd name="connsiteY5" fmla="*/ 1714500 h 1714500"/>
              <a:gd name="connsiteX6" fmla="*/ 0 w 9744402"/>
              <a:gd name="connsiteY6" fmla="*/ 1489695 h 1714500"/>
              <a:gd name="connsiteX7" fmla="*/ 0 w 9744402"/>
              <a:gd name="connsiteY7" fmla="*/ 224805 h 1714500"/>
              <a:gd name="connsiteX8" fmla="*/ 224805 w 9744402"/>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4402" h="1714500">
                <a:moveTo>
                  <a:pt x="224805" y="0"/>
                </a:moveTo>
                <a:lnTo>
                  <a:pt x="9519597" y="0"/>
                </a:lnTo>
                <a:cubicBezTo>
                  <a:pt x="9643753" y="0"/>
                  <a:pt x="9744402" y="100649"/>
                  <a:pt x="9744402" y="224805"/>
                </a:cubicBezTo>
                <a:lnTo>
                  <a:pt x="9744402" y="1489695"/>
                </a:lnTo>
                <a:cubicBezTo>
                  <a:pt x="9744402" y="1613851"/>
                  <a:pt x="9643753" y="1714500"/>
                  <a:pt x="9519597" y="1714500"/>
                </a:cubicBezTo>
                <a:lnTo>
                  <a:pt x="224805" y="1714500"/>
                </a:lnTo>
                <a:cubicBezTo>
                  <a:pt x="100649" y="1714500"/>
                  <a:pt x="0" y="1613851"/>
                  <a:pt x="0" y="1489695"/>
                </a:cubicBezTo>
                <a:lnTo>
                  <a:pt x="0" y="224805"/>
                </a:lnTo>
                <a:cubicBezTo>
                  <a:pt x="0" y="100649"/>
                  <a:pt x="100649" y="0"/>
                  <a:pt x="224805" y="0"/>
                </a:cubicBezTo>
                <a:close/>
              </a:path>
            </a:pathLst>
          </a:custGeom>
        </p:spPr>
        <p:txBody>
          <a:bodyPr wrap="square">
            <a:noAutofit/>
          </a:bodyPr>
          <a:lstStyle>
            <a:lvl1pPr marL="0" indent="0">
              <a:buNone/>
              <a:defRPr sz="2700"/>
            </a:lvl1pPr>
          </a:lstStyle>
          <a:p>
            <a:r>
              <a:rPr lang="en-US"/>
              <a:t>Pic here</a:t>
            </a:r>
          </a:p>
        </p:txBody>
      </p:sp>
    </p:spTree>
    <p:extLst>
      <p:ext uri="{BB962C8B-B14F-4D97-AF65-F5344CB8AC3E}">
        <p14:creationId xmlns:p14="http://schemas.microsoft.com/office/powerpoint/2010/main" val="274482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B5CF6D7-B478-E680-63B2-AE6149AB0037}"/>
              </a:ext>
            </a:extLst>
          </p:cNvPr>
          <p:cNvSpPr>
            <a:spLocks noGrp="1"/>
          </p:cNvSpPr>
          <p:nvPr>
            <p:ph type="pic" sz="quarter" idx="10" hasCustomPrompt="1"/>
          </p:nvPr>
        </p:nvSpPr>
        <p:spPr>
          <a:xfrm>
            <a:off x="0" y="0"/>
            <a:ext cx="18288000" cy="10287000"/>
          </a:xfrm>
          <a:prstGeom prst="rect">
            <a:avLst/>
          </a:prstGeom>
        </p:spPr>
        <p:txBody>
          <a:bodyPr/>
          <a:lstStyle>
            <a:lvl1pPr marL="0" indent="0">
              <a:buNone/>
              <a:defRPr sz="2700"/>
            </a:lvl1pPr>
          </a:lstStyle>
          <a:p>
            <a:r>
              <a:rPr lang="en-US"/>
              <a:t>Pic here</a:t>
            </a:r>
          </a:p>
        </p:txBody>
      </p:sp>
    </p:spTree>
    <p:extLst>
      <p:ext uri="{BB962C8B-B14F-4D97-AF65-F5344CB8AC3E}">
        <p14:creationId xmlns:p14="http://schemas.microsoft.com/office/powerpoint/2010/main" val="37551110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774CD7C-49B3-EF1B-302D-76539C0B52A7}"/>
              </a:ext>
            </a:extLst>
          </p:cNvPr>
          <p:cNvSpPr>
            <a:spLocks noGrp="1"/>
          </p:cNvSpPr>
          <p:nvPr>
            <p:ph type="pic" sz="quarter" idx="10" hasCustomPrompt="1"/>
          </p:nvPr>
        </p:nvSpPr>
        <p:spPr>
          <a:xfrm>
            <a:off x="1204104" y="5354862"/>
            <a:ext cx="5668446" cy="3676863"/>
          </a:xfrm>
          <a:custGeom>
            <a:avLst/>
            <a:gdLst>
              <a:gd name="connsiteX0" fmla="*/ 200144 w 3778964"/>
              <a:gd name="connsiteY0" fmla="*/ 0 h 2451242"/>
              <a:gd name="connsiteX1" fmla="*/ 3578820 w 3778964"/>
              <a:gd name="connsiteY1" fmla="*/ 0 h 2451242"/>
              <a:gd name="connsiteX2" fmla="*/ 3778964 w 3778964"/>
              <a:gd name="connsiteY2" fmla="*/ 200144 h 2451242"/>
              <a:gd name="connsiteX3" fmla="*/ 3778964 w 3778964"/>
              <a:gd name="connsiteY3" fmla="*/ 2251098 h 2451242"/>
              <a:gd name="connsiteX4" fmla="*/ 3578820 w 3778964"/>
              <a:gd name="connsiteY4" fmla="*/ 2451242 h 2451242"/>
              <a:gd name="connsiteX5" fmla="*/ 200144 w 3778964"/>
              <a:gd name="connsiteY5" fmla="*/ 2451242 h 2451242"/>
              <a:gd name="connsiteX6" fmla="*/ 0 w 3778964"/>
              <a:gd name="connsiteY6" fmla="*/ 2251098 h 2451242"/>
              <a:gd name="connsiteX7" fmla="*/ 0 w 3778964"/>
              <a:gd name="connsiteY7" fmla="*/ 200144 h 2451242"/>
              <a:gd name="connsiteX8" fmla="*/ 200144 w 3778964"/>
              <a:gd name="connsiteY8" fmla="*/ 0 h 245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8964" h="2451242">
                <a:moveTo>
                  <a:pt x="200144" y="0"/>
                </a:moveTo>
                <a:lnTo>
                  <a:pt x="3578820" y="0"/>
                </a:lnTo>
                <a:cubicBezTo>
                  <a:pt x="3689357" y="0"/>
                  <a:pt x="3778964" y="89608"/>
                  <a:pt x="3778964" y="200144"/>
                </a:cubicBezTo>
                <a:lnTo>
                  <a:pt x="3778964" y="2251098"/>
                </a:lnTo>
                <a:cubicBezTo>
                  <a:pt x="3778964" y="2361634"/>
                  <a:pt x="3689357" y="2451242"/>
                  <a:pt x="3578820" y="2451242"/>
                </a:cubicBezTo>
                <a:lnTo>
                  <a:pt x="200144" y="2451242"/>
                </a:lnTo>
                <a:cubicBezTo>
                  <a:pt x="89608" y="2451242"/>
                  <a:pt x="0" y="2361634"/>
                  <a:pt x="0" y="2251098"/>
                </a:cubicBezTo>
                <a:lnTo>
                  <a:pt x="0" y="200144"/>
                </a:lnTo>
                <a:cubicBezTo>
                  <a:pt x="0" y="89608"/>
                  <a:pt x="89608" y="0"/>
                  <a:pt x="200144" y="0"/>
                </a:cubicBezTo>
                <a:close/>
              </a:path>
            </a:pathLst>
          </a:custGeom>
        </p:spPr>
        <p:txBody>
          <a:bodyPr wrap="square">
            <a:noAutofit/>
          </a:bodyPr>
          <a:lstStyle>
            <a:lvl1pPr marL="0" indent="0">
              <a:buNone/>
              <a:defRPr sz="2700"/>
            </a:lvl1pPr>
          </a:lstStyle>
          <a:p>
            <a:r>
              <a:rPr lang="en-US"/>
              <a:t>Pic here</a:t>
            </a:r>
          </a:p>
        </p:txBody>
      </p:sp>
      <p:sp>
        <p:nvSpPr>
          <p:cNvPr id="9" name="Picture Placeholder 8">
            <a:extLst>
              <a:ext uri="{FF2B5EF4-FFF2-40B4-BE49-F238E27FC236}">
                <a16:creationId xmlns:a16="http://schemas.microsoft.com/office/drawing/2014/main" id="{5B3E6CB2-4063-6296-22CD-966E39DDD52C}"/>
              </a:ext>
            </a:extLst>
          </p:cNvPr>
          <p:cNvSpPr>
            <a:spLocks noGrp="1"/>
          </p:cNvSpPr>
          <p:nvPr>
            <p:ph type="pic" sz="quarter" idx="11" hasCustomPrompt="1"/>
          </p:nvPr>
        </p:nvSpPr>
        <p:spPr>
          <a:xfrm>
            <a:off x="7425732" y="1795463"/>
            <a:ext cx="4875531" cy="3660093"/>
          </a:xfrm>
          <a:custGeom>
            <a:avLst/>
            <a:gdLst>
              <a:gd name="connsiteX0" fmla="*/ 363129 w 3250354"/>
              <a:gd name="connsiteY0" fmla="*/ 0 h 2440062"/>
              <a:gd name="connsiteX1" fmla="*/ 2887224 w 3250354"/>
              <a:gd name="connsiteY1" fmla="*/ 0 h 2440062"/>
              <a:gd name="connsiteX2" fmla="*/ 3250354 w 3250354"/>
              <a:gd name="connsiteY2" fmla="*/ 363130 h 2440062"/>
              <a:gd name="connsiteX3" fmla="*/ 3250354 w 3250354"/>
              <a:gd name="connsiteY3" fmla="*/ 2076932 h 2440062"/>
              <a:gd name="connsiteX4" fmla="*/ 2887224 w 3250354"/>
              <a:gd name="connsiteY4" fmla="*/ 2440062 h 2440062"/>
              <a:gd name="connsiteX5" fmla="*/ 363129 w 3250354"/>
              <a:gd name="connsiteY5" fmla="*/ 2440062 h 2440062"/>
              <a:gd name="connsiteX6" fmla="*/ 0 w 3250354"/>
              <a:gd name="connsiteY6" fmla="*/ 2076932 h 2440062"/>
              <a:gd name="connsiteX7" fmla="*/ 0 w 3250354"/>
              <a:gd name="connsiteY7" fmla="*/ 363130 h 2440062"/>
              <a:gd name="connsiteX8" fmla="*/ 363129 w 3250354"/>
              <a:gd name="connsiteY8" fmla="*/ 0 h 24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0354" h="2440062">
                <a:moveTo>
                  <a:pt x="363129" y="0"/>
                </a:moveTo>
                <a:lnTo>
                  <a:pt x="2887224" y="0"/>
                </a:lnTo>
                <a:cubicBezTo>
                  <a:pt x="3087775" y="0"/>
                  <a:pt x="3250354" y="162579"/>
                  <a:pt x="3250354" y="363130"/>
                </a:cubicBezTo>
                <a:lnTo>
                  <a:pt x="3250354" y="2076932"/>
                </a:lnTo>
                <a:cubicBezTo>
                  <a:pt x="3250354" y="2277483"/>
                  <a:pt x="3087775" y="2440062"/>
                  <a:pt x="2887224" y="2440062"/>
                </a:cubicBezTo>
                <a:lnTo>
                  <a:pt x="363129" y="2440062"/>
                </a:lnTo>
                <a:cubicBezTo>
                  <a:pt x="162578" y="2440062"/>
                  <a:pt x="0" y="2277483"/>
                  <a:pt x="0" y="2076932"/>
                </a:cubicBezTo>
                <a:lnTo>
                  <a:pt x="0" y="363130"/>
                </a:lnTo>
                <a:cubicBezTo>
                  <a:pt x="0" y="162579"/>
                  <a:pt x="162578" y="0"/>
                  <a:pt x="363129" y="0"/>
                </a:cubicBezTo>
                <a:close/>
              </a:path>
            </a:pathLst>
          </a:custGeom>
        </p:spPr>
        <p:txBody>
          <a:bodyPr wrap="square">
            <a:noAutofit/>
          </a:bodyPr>
          <a:lstStyle>
            <a:lvl1pPr marL="0" indent="0">
              <a:buNone/>
              <a:defRPr sz="2700"/>
            </a:lvl1pPr>
          </a:lstStyle>
          <a:p>
            <a:r>
              <a:rPr lang="en-US"/>
              <a:t>Pic here</a:t>
            </a:r>
          </a:p>
        </p:txBody>
      </p:sp>
      <p:sp>
        <p:nvSpPr>
          <p:cNvPr id="11" name="Picture Placeholder 10">
            <a:extLst>
              <a:ext uri="{FF2B5EF4-FFF2-40B4-BE49-F238E27FC236}">
                <a16:creationId xmlns:a16="http://schemas.microsoft.com/office/drawing/2014/main" id="{841C22B2-4FD6-5CBC-8812-F68F6125368D}"/>
              </a:ext>
            </a:extLst>
          </p:cNvPr>
          <p:cNvSpPr>
            <a:spLocks noGrp="1"/>
          </p:cNvSpPr>
          <p:nvPr>
            <p:ph type="pic" sz="quarter" idx="12" hasCustomPrompt="1"/>
          </p:nvPr>
        </p:nvSpPr>
        <p:spPr>
          <a:xfrm>
            <a:off x="12531406" y="1795463"/>
            <a:ext cx="4875533" cy="7560470"/>
          </a:xfrm>
          <a:custGeom>
            <a:avLst/>
            <a:gdLst>
              <a:gd name="connsiteX0" fmla="*/ 403402 w 3250355"/>
              <a:gd name="connsiteY0" fmla="*/ 0 h 5040313"/>
              <a:gd name="connsiteX1" fmla="*/ 2846953 w 3250355"/>
              <a:gd name="connsiteY1" fmla="*/ 0 h 5040313"/>
              <a:gd name="connsiteX2" fmla="*/ 3250355 w 3250355"/>
              <a:gd name="connsiteY2" fmla="*/ 403402 h 5040313"/>
              <a:gd name="connsiteX3" fmla="*/ 3250355 w 3250355"/>
              <a:gd name="connsiteY3" fmla="*/ 4636911 h 5040313"/>
              <a:gd name="connsiteX4" fmla="*/ 2846953 w 3250355"/>
              <a:gd name="connsiteY4" fmla="*/ 5040313 h 5040313"/>
              <a:gd name="connsiteX5" fmla="*/ 403402 w 3250355"/>
              <a:gd name="connsiteY5" fmla="*/ 5040313 h 5040313"/>
              <a:gd name="connsiteX6" fmla="*/ 0 w 3250355"/>
              <a:gd name="connsiteY6" fmla="*/ 4636911 h 5040313"/>
              <a:gd name="connsiteX7" fmla="*/ 0 w 3250355"/>
              <a:gd name="connsiteY7" fmla="*/ 403402 h 5040313"/>
              <a:gd name="connsiteX8" fmla="*/ 403402 w 3250355"/>
              <a:gd name="connsiteY8" fmla="*/ 0 h 504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0355" h="5040313">
                <a:moveTo>
                  <a:pt x="403402" y="0"/>
                </a:moveTo>
                <a:lnTo>
                  <a:pt x="2846953" y="0"/>
                </a:lnTo>
                <a:cubicBezTo>
                  <a:pt x="3069746" y="0"/>
                  <a:pt x="3250355" y="180609"/>
                  <a:pt x="3250355" y="403402"/>
                </a:cubicBezTo>
                <a:lnTo>
                  <a:pt x="3250355" y="4636911"/>
                </a:lnTo>
                <a:cubicBezTo>
                  <a:pt x="3250355" y="4859704"/>
                  <a:pt x="3069746" y="5040313"/>
                  <a:pt x="2846953" y="5040313"/>
                </a:cubicBezTo>
                <a:lnTo>
                  <a:pt x="403402" y="5040313"/>
                </a:lnTo>
                <a:cubicBezTo>
                  <a:pt x="180609" y="5040313"/>
                  <a:pt x="0" y="4859704"/>
                  <a:pt x="0" y="4636911"/>
                </a:cubicBezTo>
                <a:lnTo>
                  <a:pt x="0" y="403402"/>
                </a:lnTo>
                <a:cubicBezTo>
                  <a:pt x="0" y="180609"/>
                  <a:pt x="180609" y="0"/>
                  <a:pt x="403402" y="0"/>
                </a:cubicBezTo>
                <a:close/>
              </a:path>
            </a:pathLst>
          </a:custGeom>
        </p:spPr>
        <p:txBody>
          <a:bodyPr wrap="square">
            <a:noAutofit/>
          </a:bodyPr>
          <a:lstStyle>
            <a:lvl1pPr marL="0" indent="0">
              <a:buNone/>
              <a:defRPr sz="2700"/>
            </a:lvl1pPr>
          </a:lstStyle>
          <a:p>
            <a:r>
              <a:rPr lang="en-US"/>
              <a:t>Pic here</a:t>
            </a:r>
          </a:p>
        </p:txBody>
      </p:sp>
    </p:spTree>
    <p:extLst>
      <p:ext uri="{BB962C8B-B14F-4D97-AF65-F5344CB8AC3E}">
        <p14:creationId xmlns:p14="http://schemas.microsoft.com/office/powerpoint/2010/main" val="730548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12A83D6-1928-E310-463C-AECD0D25A62B}"/>
              </a:ext>
            </a:extLst>
          </p:cNvPr>
          <p:cNvSpPr>
            <a:spLocks noGrp="1"/>
          </p:cNvSpPr>
          <p:nvPr>
            <p:ph type="pic" sz="quarter" idx="10" hasCustomPrompt="1"/>
          </p:nvPr>
        </p:nvSpPr>
        <p:spPr>
          <a:xfrm>
            <a:off x="10371301" y="0"/>
            <a:ext cx="7916699" cy="10287000"/>
          </a:xfrm>
          <a:prstGeom prst="rect">
            <a:avLst/>
          </a:prstGeom>
        </p:spPr>
        <p:txBody>
          <a:bodyPr/>
          <a:lstStyle>
            <a:lvl1pPr marL="0" indent="0">
              <a:buNone/>
              <a:defRPr sz="2700"/>
            </a:lvl1pPr>
          </a:lstStyle>
          <a:p>
            <a:r>
              <a:rPr lang="en-US"/>
              <a:t>Pic here</a:t>
            </a:r>
          </a:p>
        </p:txBody>
      </p:sp>
    </p:spTree>
    <p:extLst>
      <p:ext uri="{BB962C8B-B14F-4D97-AF65-F5344CB8AC3E}">
        <p14:creationId xmlns:p14="http://schemas.microsoft.com/office/powerpoint/2010/main" val="3055960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492B9CE-0B24-75E6-6C00-4D0D70521066}"/>
              </a:ext>
            </a:extLst>
          </p:cNvPr>
          <p:cNvSpPr>
            <a:spLocks noGrp="1"/>
          </p:cNvSpPr>
          <p:nvPr>
            <p:ph type="pic" sz="quarter" idx="10" hasCustomPrompt="1"/>
          </p:nvPr>
        </p:nvSpPr>
        <p:spPr>
          <a:xfrm>
            <a:off x="11623730" y="901063"/>
            <a:ext cx="5797281" cy="5840702"/>
          </a:xfrm>
          <a:custGeom>
            <a:avLst/>
            <a:gdLst>
              <a:gd name="connsiteX0" fmla="*/ 308338 w 3864854"/>
              <a:gd name="connsiteY0" fmla="*/ 0 h 3893801"/>
              <a:gd name="connsiteX1" fmla="*/ 3556516 w 3864854"/>
              <a:gd name="connsiteY1" fmla="*/ 0 h 3893801"/>
              <a:gd name="connsiteX2" fmla="*/ 3864854 w 3864854"/>
              <a:gd name="connsiteY2" fmla="*/ 308338 h 3893801"/>
              <a:gd name="connsiteX3" fmla="*/ 3864854 w 3864854"/>
              <a:gd name="connsiteY3" fmla="*/ 3585463 h 3893801"/>
              <a:gd name="connsiteX4" fmla="*/ 3556516 w 3864854"/>
              <a:gd name="connsiteY4" fmla="*/ 3893801 h 3893801"/>
              <a:gd name="connsiteX5" fmla="*/ 308338 w 3864854"/>
              <a:gd name="connsiteY5" fmla="*/ 3893801 h 3893801"/>
              <a:gd name="connsiteX6" fmla="*/ 0 w 3864854"/>
              <a:gd name="connsiteY6" fmla="*/ 3585463 h 3893801"/>
              <a:gd name="connsiteX7" fmla="*/ 0 w 3864854"/>
              <a:gd name="connsiteY7" fmla="*/ 308338 h 3893801"/>
              <a:gd name="connsiteX8" fmla="*/ 308338 w 3864854"/>
              <a:gd name="connsiteY8" fmla="*/ 0 h 389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4854" h="3893801">
                <a:moveTo>
                  <a:pt x="308338" y="0"/>
                </a:moveTo>
                <a:lnTo>
                  <a:pt x="3556516" y="0"/>
                </a:lnTo>
                <a:cubicBezTo>
                  <a:pt x="3726806" y="0"/>
                  <a:pt x="3864854" y="138048"/>
                  <a:pt x="3864854" y="308338"/>
                </a:cubicBezTo>
                <a:lnTo>
                  <a:pt x="3864854" y="3585463"/>
                </a:lnTo>
                <a:cubicBezTo>
                  <a:pt x="3864854" y="3755753"/>
                  <a:pt x="3726806" y="3893801"/>
                  <a:pt x="3556516" y="3893801"/>
                </a:cubicBezTo>
                <a:lnTo>
                  <a:pt x="308338" y="3893801"/>
                </a:lnTo>
                <a:cubicBezTo>
                  <a:pt x="138048" y="3893801"/>
                  <a:pt x="0" y="3755753"/>
                  <a:pt x="0" y="3585463"/>
                </a:cubicBezTo>
                <a:lnTo>
                  <a:pt x="0" y="308338"/>
                </a:lnTo>
                <a:cubicBezTo>
                  <a:pt x="0" y="138048"/>
                  <a:pt x="138048" y="0"/>
                  <a:pt x="308338" y="0"/>
                </a:cubicBezTo>
                <a:close/>
              </a:path>
            </a:pathLst>
          </a:custGeom>
        </p:spPr>
        <p:txBody>
          <a:bodyPr wrap="square">
            <a:noAutofit/>
          </a:bodyPr>
          <a:lstStyle>
            <a:lvl1pPr marL="0" indent="0">
              <a:buNone/>
              <a:defRPr sz="2700"/>
            </a:lvl1pPr>
          </a:lstStyle>
          <a:p>
            <a:r>
              <a:rPr lang="en-US"/>
              <a:t>Pic here</a:t>
            </a:r>
          </a:p>
        </p:txBody>
      </p:sp>
    </p:spTree>
    <p:extLst>
      <p:ext uri="{BB962C8B-B14F-4D97-AF65-F5344CB8AC3E}">
        <p14:creationId xmlns:p14="http://schemas.microsoft.com/office/powerpoint/2010/main" val="33495001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653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35DE53-296E-5CFB-AE6A-0B1233A0F9B9}"/>
              </a:ext>
            </a:extLst>
          </p:cNvPr>
          <p:cNvSpPr txBox="1"/>
          <p:nvPr userDrawn="1"/>
        </p:nvSpPr>
        <p:spPr>
          <a:xfrm>
            <a:off x="16993591" y="7641771"/>
            <a:ext cx="184731" cy="507831"/>
          </a:xfrm>
          <a:prstGeom prst="rect">
            <a:avLst/>
          </a:prstGeom>
          <a:noFill/>
        </p:spPr>
        <p:txBody>
          <a:bodyPr wrap="none" rtlCol="0">
            <a:spAutoFit/>
          </a:bodyPr>
          <a:lstStyle/>
          <a:p>
            <a:endParaRPr lang="en-US" sz="2700"/>
          </a:p>
        </p:txBody>
      </p:sp>
    </p:spTree>
    <p:extLst>
      <p:ext uri="{BB962C8B-B14F-4D97-AF65-F5344CB8AC3E}">
        <p14:creationId xmlns:p14="http://schemas.microsoft.com/office/powerpoint/2010/main" val="36459905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D7DD887-64F5-64AB-0CA9-4D8D8B476AFA}"/>
              </a:ext>
            </a:extLst>
          </p:cNvPr>
          <p:cNvSpPr>
            <a:spLocks noGrp="1"/>
          </p:cNvSpPr>
          <p:nvPr>
            <p:ph type="pic" sz="quarter" idx="10" hasCustomPrompt="1"/>
          </p:nvPr>
        </p:nvSpPr>
        <p:spPr>
          <a:xfrm>
            <a:off x="881064" y="901062"/>
            <a:ext cx="6208106" cy="8454872"/>
          </a:xfrm>
          <a:custGeom>
            <a:avLst/>
            <a:gdLst>
              <a:gd name="connsiteX0" fmla="*/ 330188 w 4138737"/>
              <a:gd name="connsiteY0" fmla="*/ 0 h 5636581"/>
              <a:gd name="connsiteX1" fmla="*/ 3808550 w 4138737"/>
              <a:gd name="connsiteY1" fmla="*/ 0 h 5636581"/>
              <a:gd name="connsiteX2" fmla="*/ 4138737 w 4138737"/>
              <a:gd name="connsiteY2" fmla="*/ 330188 h 5636581"/>
              <a:gd name="connsiteX3" fmla="*/ 4138737 w 4138737"/>
              <a:gd name="connsiteY3" fmla="*/ 5306393 h 5636581"/>
              <a:gd name="connsiteX4" fmla="*/ 3808550 w 4138737"/>
              <a:gd name="connsiteY4" fmla="*/ 5636581 h 5636581"/>
              <a:gd name="connsiteX5" fmla="*/ 330188 w 4138737"/>
              <a:gd name="connsiteY5" fmla="*/ 5636581 h 5636581"/>
              <a:gd name="connsiteX6" fmla="*/ 0 w 4138737"/>
              <a:gd name="connsiteY6" fmla="*/ 5306393 h 5636581"/>
              <a:gd name="connsiteX7" fmla="*/ 0 w 4138737"/>
              <a:gd name="connsiteY7" fmla="*/ 330188 h 5636581"/>
              <a:gd name="connsiteX8" fmla="*/ 330188 w 4138737"/>
              <a:gd name="connsiteY8" fmla="*/ 0 h 56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8737" h="5636581">
                <a:moveTo>
                  <a:pt x="330188" y="0"/>
                </a:moveTo>
                <a:lnTo>
                  <a:pt x="3808550" y="0"/>
                </a:lnTo>
                <a:cubicBezTo>
                  <a:pt x="3990907" y="0"/>
                  <a:pt x="4138737" y="147830"/>
                  <a:pt x="4138737" y="330188"/>
                </a:cubicBezTo>
                <a:lnTo>
                  <a:pt x="4138737" y="5306393"/>
                </a:lnTo>
                <a:cubicBezTo>
                  <a:pt x="4138737" y="5488751"/>
                  <a:pt x="3990907" y="5636581"/>
                  <a:pt x="3808550" y="5636581"/>
                </a:cubicBezTo>
                <a:lnTo>
                  <a:pt x="330188" y="5636581"/>
                </a:lnTo>
                <a:cubicBezTo>
                  <a:pt x="147830" y="5636581"/>
                  <a:pt x="0" y="5488751"/>
                  <a:pt x="0" y="5306393"/>
                </a:cubicBezTo>
                <a:lnTo>
                  <a:pt x="0" y="330188"/>
                </a:lnTo>
                <a:cubicBezTo>
                  <a:pt x="0" y="147830"/>
                  <a:pt x="147830" y="0"/>
                  <a:pt x="330188" y="0"/>
                </a:cubicBezTo>
                <a:close/>
              </a:path>
            </a:pathLst>
          </a:custGeom>
        </p:spPr>
        <p:txBody>
          <a:bodyPr wrap="square">
            <a:noAutofit/>
          </a:bodyPr>
          <a:lstStyle>
            <a:lvl1pPr marL="0" indent="0">
              <a:buNone/>
              <a:defRPr sz="2700"/>
            </a:lvl1pPr>
          </a:lstStyle>
          <a:p>
            <a:r>
              <a:rPr lang="en-US"/>
              <a:t>Pic here</a:t>
            </a:r>
          </a:p>
        </p:txBody>
      </p:sp>
    </p:spTree>
    <p:extLst>
      <p:ext uri="{BB962C8B-B14F-4D97-AF65-F5344CB8AC3E}">
        <p14:creationId xmlns:p14="http://schemas.microsoft.com/office/powerpoint/2010/main" val="7559988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0BB5D7-3790-530A-F2DC-3093A2660395}"/>
              </a:ext>
            </a:extLst>
          </p:cNvPr>
          <p:cNvSpPr>
            <a:spLocks noGrp="1"/>
          </p:cNvSpPr>
          <p:nvPr>
            <p:ph type="pic" sz="quarter" idx="10" hasCustomPrompt="1"/>
          </p:nvPr>
        </p:nvSpPr>
        <p:spPr>
          <a:xfrm>
            <a:off x="8199413" y="2839543"/>
            <a:ext cx="4458104" cy="6516392"/>
          </a:xfrm>
          <a:custGeom>
            <a:avLst/>
            <a:gdLst>
              <a:gd name="connsiteX0" fmla="*/ 237112 w 2972069"/>
              <a:gd name="connsiteY0" fmla="*/ 0 h 4344261"/>
              <a:gd name="connsiteX1" fmla="*/ 2734957 w 2972069"/>
              <a:gd name="connsiteY1" fmla="*/ 0 h 4344261"/>
              <a:gd name="connsiteX2" fmla="*/ 2972069 w 2972069"/>
              <a:gd name="connsiteY2" fmla="*/ 237112 h 4344261"/>
              <a:gd name="connsiteX3" fmla="*/ 2972069 w 2972069"/>
              <a:gd name="connsiteY3" fmla="*/ 4107149 h 4344261"/>
              <a:gd name="connsiteX4" fmla="*/ 2734957 w 2972069"/>
              <a:gd name="connsiteY4" fmla="*/ 4344261 h 4344261"/>
              <a:gd name="connsiteX5" fmla="*/ 237112 w 2972069"/>
              <a:gd name="connsiteY5" fmla="*/ 4344261 h 4344261"/>
              <a:gd name="connsiteX6" fmla="*/ 0 w 2972069"/>
              <a:gd name="connsiteY6" fmla="*/ 4107149 h 4344261"/>
              <a:gd name="connsiteX7" fmla="*/ 0 w 2972069"/>
              <a:gd name="connsiteY7" fmla="*/ 237112 h 4344261"/>
              <a:gd name="connsiteX8" fmla="*/ 237112 w 2972069"/>
              <a:gd name="connsiteY8" fmla="*/ 0 h 434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2069" h="4344261">
                <a:moveTo>
                  <a:pt x="237112" y="0"/>
                </a:moveTo>
                <a:lnTo>
                  <a:pt x="2734957" y="0"/>
                </a:lnTo>
                <a:cubicBezTo>
                  <a:pt x="2865910" y="0"/>
                  <a:pt x="2972069" y="106159"/>
                  <a:pt x="2972069" y="237112"/>
                </a:cubicBezTo>
                <a:lnTo>
                  <a:pt x="2972069" y="4107149"/>
                </a:lnTo>
                <a:cubicBezTo>
                  <a:pt x="2972069" y="4238102"/>
                  <a:pt x="2865910" y="4344261"/>
                  <a:pt x="2734957" y="4344261"/>
                </a:cubicBezTo>
                <a:lnTo>
                  <a:pt x="237112" y="4344261"/>
                </a:lnTo>
                <a:cubicBezTo>
                  <a:pt x="106159" y="4344261"/>
                  <a:pt x="0" y="4238102"/>
                  <a:pt x="0" y="4107149"/>
                </a:cubicBezTo>
                <a:lnTo>
                  <a:pt x="0" y="237112"/>
                </a:lnTo>
                <a:cubicBezTo>
                  <a:pt x="0" y="106159"/>
                  <a:pt x="106159" y="0"/>
                  <a:pt x="237112" y="0"/>
                </a:cubicBezTo>
                <a:close/>
              </a:path>
            </a:pathLst>
          </a:custGeom>
        </p:spPr>
        <p:txBody>
          <a:bodyPr wrap="square">
            <a:noAutofit/>
          </a:bodyPr>
          <a:lstStyle>
            <a:lvl1pPr marL="0" indent="0">
              <a:buNone/>
              <a:defRPr sz="2700"/>
            </a:lvl1pPr>
          </a:lstStyle>
          <a:p>
            <a:r>
              <a:rPr lang="en-US"/>
              <a:t>Pic here</a:t>
            </a:r>
          </a:p>
        </p:txBody>
      </p:sp>
      <p:sp>
        <p:nvSpPr>
          <p:cNvPr id="8" name="Picture Placeholder 7">
            <a:extLst>
              <a:ext uri="{FF2B5EF4-FFF2-40B4-BE49-F238E27FC236}">
                <a16:creationId xmlns:a16="http://schemas.microsoft.com/office/drawing/2014/main" id="{27CE160C-2469-E8A0-CD8B-90E2AF2E2F4C}"/>
              </a:ext>
            </a:extLst>
          </p:cNvPr>
          <p:cNvSpPr>
            <a:spLocks noGrp="1"/>
          </p:cNvSpPr>
          <p:nvPr>
            <p:ph type="pic" sz="quarter" idx="11" hasCustomPrompt="1"/>
          </p:nvPr>
        </p:nvSpPr>
        <p:spPr>
          <a:xfrm>
            <a:off x="12948835" y="876302"/>
            <a:ext cx="4458104" cy="6516392"/>
          </a:xfrm>
          <a:custGeom>
            <a:avLst/>
            <a:gdLst>
              <a:gd name="connsiteX0" fmla="*/ 237112 w 2972069"/>
              <a:gd name="connsiteY0" fmla="*/ 0 h 4344261"/>
              <a:gd name="connsiteX1" fmla="*/ 2734957 w 2972069"/>
              <a:gd name="connsiteY1" fmla="*/ 0 h 4344261"/>
              <a:gd name="connsiteX2" fmla="*/ 2972069 w 2972069"/>
              <a:gd name="connsiteY2" fmla="*/ 237112 h 4344261"/>
              <a:gd name="connsiteX3" fmla="*/ 2972069 w 2972069"/>
              <a:gd name="connsiteY3" fmla="*/ 4107149 h 4344261"/>
              <a:gd name="connsiteX4" fmla="*/ 2734957 w 2972069"/>
              <a:gd name="connsiteY4" fmla="*/ 4344261 h 4344261"/>
              <a:gd name="connsiteX5" fmla="*/ 237112 w 2972069"/>
              <a:gd name="connsiteY5" fmla="*/ 4344261 h 4344261"/>
              <a:gd name="connsiteX6" fmla="*/ 0 w 2972069"/>
              <a:gd name="connsiteY6" fmla="*/ 4107149 h 4344261"/>
              <a:gd name="connsiteX7" fmla="*/ 0 w 2972069"/>
              <a:gd name="connsiteY7" fmla="*/ 237112 h 4344261"/>
              <a:gd name="connsiteX8" fmla="*/ 237112 w 2972069"/>
              <a:gd name="connsiteY8" fmla="*/ 0 h 434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2069" h="4344261">
                <a:moveTo>
                  <a:pt x="237112" y="0"/>
                </a:moveTo>
                <a:lnTo>
                  <a:pt x="2734957" y="0"/>
                </a:lnTo>
                <a:cubicBezTo>
                  <a:pt x="2865910" y="0"/>
                  <a:pt x="2972069" y="106159"/>
                  <a:pt x="2972069" y="237112"/>
                </a:cubicBezTo>
                <a:lnTo>
                  <a:pt x="2972069" y="4107149"/>
                </a:lnTo>
                <a:cubicBezTo>
                  <a:pt x="2972069" y="4238102"/>
                  <a:pt x="2865910" y="4344261"/>
                  <a:pt x="2734957" y="4344261"/>
                </a:cubicBezTo>
                <a:lnTo>
                  <a:pt x="237112" y="4344261"/>
                </a:lnTo>
                <a:cubicBezTo>
                  <a:pt x="106159" y="4344261"/>
                  <a:pt x="0" y="4238102"/>
                  <a:pt x="0" y="4107149"/>
                </a:cubicBezTo>
                <a:lnTo>
                  <a:pt x="0" y="237112"/>
                </a:lnTo>
                <a:cubicBezTo>
                  <a:pt x="0" y="106159"/>
                  <a:pt x="106159" y="0"/>
                  <a:pt x="237112" y="0"/>
                </a:cubicBezTo>
                <a:close/>
              </a:path>
            </a:pathLst>
          </a:custGeom>
        </p:spPr>
        <p:txBody>
          <a:bodyPr wrap="square">
            <a:noAutofit/>
          </a:bodyPr>
          <a:lstStyle>
            <a:lvl1pPr marL="0" indent="0">
              <a:buNone/>
              <a:defRPr sz="2700"/>
            </a:lvl1pPr>
          </a:lstStyle>
          <a:p>
            <a:r>
              <a:rPr lang="en-US"/>
              <a:t>Pic here</a:t>
            </a:r>
          </a:p>
        </p:txBody>
      </p:sp>
    </p:spTree>
    <p:extLst>
      <p:ext uri="{BB962C8B-B14F-4D97-AF65-F5344CB8AC3E}">
        <p14:creationId xmlns:p14="http://schemas.microsoft.com/office/powerpoint/2010/main" val="3098271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1FF9E8C-0306-9147-3D69-509B6A070D9A}"/>
              </a:ext>
            </a:extLst>
          </p:cNvPr>
          <p:cNvSpPr>
            <a:spLocks noGrp="1"/>
          </p:cNvSpPr>
          <p:nvPr>
            <p:ph type="pic" sz="quarter" idx="10" hasCustomPrompt="1"/>
          </p:nvPr>
        </p:nvSpPr>
        <p:spPr>
          <a:xfrm>
            <a:off x="9144002" y="876300"/>
            <a:ext cx="8262938" cy="8479632"/>
          </a:xfrm>
          <a:custGeom>
            <a:avLst/>
            <a:gdLst>
              <a:gd name="connsiteX0" fmla="*/ 439478 w 5508625"/>
              <a:gd name="connsiteY0" fmla="*/ 0 h 5653088"/>
              <a:gd name="connsiteX1" fmla="*/ 5069147 w 5508625"/>
              <a:gd name="connsiteY1" fmla="*/ 0 h 5653088"/>
              <a:gd name="connsiteX2" fmla="*/ 5508625 w 5508625"/>
              <a:gd name="connsiteY2" fmla="*/ 439478 h 5653088"/>
              <a:gd name="connsiteX3" fmla="*/ 5508625 w 5508625"/>
              <a:gd name="connsiteY3" fmla="*/ 5213610 h 5653088"/>
              <a:gd name="connsiteX4" fmla="*/ 5069147 w 5508625"/>
              <a:gd name="connsiteY4" fmla="*/ 5653088 h 5653088"/>
              <a:gd name="connsiteX5" fmla="*/ 439478 w 5508625"/>
              <a:gd name="connsiteY5" fmla="*/ 5653088 h 5653088"/>
              <a:gd name="connsiteX6" fmla="*/ 0 w 5508625"/>
              <a:gd name="connsiteY6" fmla="*/ 5213610 h 5653088"/>
              <a:gd name="connsiteX7" fmla="*/ 0 w 5508625"/>
              <a:gd name="connsiteY7" fmla="*/ 439478 h 5653088"/>
              <a:gd name="connsiteX8" fmla="*/ 439478 w 5508625"/>
              <a:gd name="connsiteY8" fmla="*/ 0 h 565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8625" h="5653088">
                <a:moveTo>
                  <a:pt x="439478" y="0"/>
                </a:moveTo>
                <a:lnTo>
                  <a:pt x="5069147" y="0"/>
                </a:lnTo>
                <a:cubicBezTo>
                  <a:pt x="5311864" y="0"/>
                  <a:pt x="5508625" y="196761"/>
                  <a:pt x="5508625" y="439478"/>
                </a:cubicBezTo>
                <a:lnTo>
                  <a:pt x="5508625" y="5213610"/>
                </a:lnTo>
                <a:cubicBezTo>
                  <a:pt x="5508625" y="5456327"/>
                  <a:pt x="5311864" y="5653088"/>
                  <a:pt x="5069147" y="5653088"/>
                </a:cubicBezTo>
                <a:lnTo>
                  <a:pt x="439478" y="5653088"/>
                </a:lnTo>
                <a:cubicBezTo>
                  <a:pt x="196761" y="5653088"/>
                  <a:pt x="0" y="5456327"/>
                  <a:pt x="0" y="5213610"/>
                </a:cubicBezTo>
                <a:lnTo>
                  <a:pt x="0" y="439478"/>
                </a:lnTo>
                <a:cubicBezTo>
                  <a:pt x="0" y="196761"/>
                  <a:pt x="196761" y="0"/>
                  <a:pt x="439478" y="0"/>
                </a:cubicBezTo>
                <a:close/>
              </a:path>
            </a:pathLst>
          </a:custGeom>
        </p:spPr>
        <p:txBody>
          <a:bodyPr wrap="square">
            <a:noAutofit/>
          </a:bodyPr>
          <a:lstStyle>
            <a:lvl1pPr marL="0" indent="0">
              <a:buNone/>
              <a:defRPr sz="2700"/>
            </a:lvl1pPr>
          </a:lstStyle>
          <a:p>
            <a:r>
              <a:rPr lang="en-US"/>
              <a:t>Pic here</a:t>
            </a:r>
          </a:p>
        </p:txBody>
      </p:sp>
      <p:sp>
        <p:nvSpPr>
          <p:cNvPr id="8" name="Picture Placeholder 7">
            <a:extLst>
              <a:ext uri="{FF2B5EF4-FFF2-40B4-BE49-F238E27FC236}">
                <a16:creationId xmlns:a16="http://schemas.microsoft.com/office/drawing/2014/main" id="{7A92E562-AB03-F124-150A-EAA723B3D5C1}"/>
              </a:ext>
            </a:extLst>
          </p:cNvPr>
          <p:cNvSpPr>
            <a:spLocks noGrp="1"/>
          </p:cNvSpPr>
          <p:nvPr>
            <p:ph type="pic" sz="quarter" idx="11" hasCustomPrompt="1"/>
          </p:nvPr>
        </p:nvSpPr>
        <p:spPr>
          <a:xfrm>
            <a:off x="6970541" y="1795465"/>
            <a:ext cx="3981158" cy="4085564"/>
          </a:xfrm>
          <a:custGeom>
            <a:avLst/>
            <a:gdLst>
              <a:gd name="connsiteX0" fmla="*/ 214850 w 2654105"/>
              <a:gd name="connsiteY0" fmla="*/ 0 h 2723709"/>
              <a:gd name="connsiteX1" fmla="*/ 2439255 w 2654105"/>
              <a:gd name="connsiteY1" fmla="*/ 0 h 2723709"/>
              <a:gd name="connsiteX2" fmla="*/ 2654105 w 2654105"/>
              <a:gd name="connsiteY2" fmla="*/ 214850 h 2723709"/>
              <a:gd name="connsiteX3" fmla="*/ 2654105 w 2654105"/>
              <a:gd name="connsiteY3" fmla="*/ 2508859 h 2723709"/>
              <a:gd name="connsiteX4" fmla="*/ 2439255 w 2654105"/>
              <a:gd name="connsiteY4" fmla="*/ 2723709 h 2723709"/>
              <a:gd name="connsiteX5" fmla="*/ 214850 w 2654105"/>
              <a:gd name="connsiteY5" fmla="*/ 2723709 h 2723709"/>
              <a:gd name="connsiteX6" fmla="*/ 0 w 2654105"/>
              <a:gd name="connsiteY6" fmla="*/ 2508859 h 2723709"/>
              <a:gd name="connsiteX7" fmla="*/ 0 w 2654105"/>
              <a:gd name="connsiteY7" fmla="*/ 214850 h 2723709"/>
              <a:gd name="connsiteX8" fmla="*/ 214850 w 2654105"/>
              <a:gd name="connsiteY8" fmla="*/ 0 h 272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4105" h="2723709">
                <a:moveTo>
                  <a:pt x="214850" y="0"/>
                </a:moveTo>
                <a:lnTo>
                  <a:pt x="2439255" y="0"/>
                </a:lnTo>
                <a:cubicBezTo>
                  <a:pt x="2557913" y="0"/>
                  <a:pt x="2654105" y="96192"/>
                  <a:pt x="2654105" y="214850"/>
                </a:cubicBezTo>
                <a:lnTo>
                  <a:pt x="2654105" y="2508859"/>
                </a:lnTo>
                <a:cubicBezTo>
                  <a:pt x="2654105" y="2627517"/>
                  <a:pt x="2557913" y="2723709"/>
                  <a:pt x="2439255" y="2723709"/>
                </a:cubicBezTo>
                <a:lnTo>
                  <a:pt x="214850" y="2723709"/>
                </a:lnTo>
                <a:cubicBezTo>
                  <a:pt x="96192" y="2723709"/>
                  <a:pt x="0" y="2627517"/>
                  <a:pt x="0" y="2508859"/>
                </a:cubicBezTo>
                <a:lnTo>
                  <a:pt x="0" y="214850"/>
                </a:lnTo>
                <a:cubicBezTo>
                  <a:pt x="0" y="96192"/>
                  <a:pt x="96192" y="0"/>
                  <a:pt x="214850" y="0"/>
                </a:cubicBezTo>
                <a:close/>
              </a:path>
            </a:pathLst>
          </a:custGeom>
        </p:spPr>
        <p:txBody>
          <a:bodyPr wrap="square">
            <a:noAutofit/>
          </a:bodyPr>
          <a:lstStyle>
            <a:lvl1pPr marL="0" indent="0">
              <a:buNone/>
              <a:defRPr sz="2700"/>
            </a:lvl1pPr>
          </a:lstStyle>
          <a:p>
            <a:r>
              <a:rPr lang="en-US"/>
              <a:t>Pic here</a:t>
            </a:r>
          </a:p>
        </p:txBody>
      </p:sp>
    </p:spTree>
    <p:extLst>
      <p:ext uri="{BB962C8B-B14F-4D97-AF65-F5344CB8AC3E}">
        <p14:creationId xmlns:p14="http://schemas.microsoft.com/office/powerpoint/2010/main" val="2757922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FCB51B-0053-2631-CE92-21D01B2C06C4}"/>
              </a:ext>
            </a:extLst>
          </p:cNvPr>
          <p:cNvSpPr>
            <a:spLocks noGrp="1"/>
          </p:cNvSpPr>
          <p:nvPr>
            <p:ph type="pic" sz="quarter" idx="11" hasCustomPrompt="1"/>
          </p:nvPr>
        </p:nvSpPr>
        <p:spPr>
          <a:xfrm>
            <a:off x="4469872" y="1795463"/>
            <a:ext cx="3255281" cy="4587003"/>
          </a:xfrm>
          <a:custGeom>
            <a:avLst/>
            <a:gdLst>
              <a:gd name="connsiteX0" fmla="*/ 162852 w 2170187"/>
              <a:gd name="connsiteY0" fmla="*/ 0 h 3058002"/>
              <a:gd name="connsiteX1" fmla="*/ 2007335 w 2170187"/>
              <a:gd name="connsiteY1" fmla="*/ 0 h 3058002"/>
              <a:gd name="connsiteX2" fmla="*/ 2170187 w 2170187"/>
              <a:gd name="connsiteY2" fmla="*/ 162852 h 3058002"/>
              <a:gd name="connsiteX3" fmla="*/ 2170187 w 2170187"/>
              <a:gd name="connsiteY3" fmla="*/ 693107 h 3058002"/>
              <a:gd name="connsiteX4" fmla="*/ 2170187 w 2170187"/>
              <a:gd name="connsiteY4" fmla="*/ 1500604 h 3058002"/>
              <a:gd name="connsiteX5" fmla="*/ 2170187 w 2170187"/>
              <a:gd name="connsiteY5" fmla="*/ 3058002 h 3058002"/>
              <a:gd name="connsiteX6" fmla="*/ 914400 w 2170187"/>
              <a:gd name="connsiteY6" fmla="*/ 3058002 h 3058002"/>
              <a:gd name="connsiteX7" fmla="*/ 0 w 2170187"/>
              <a:gd name="connsiteY7" fmla="*/ 2143602 h 3058002"/>
              <a:gd name="connsiteX8" fmla="*/ 0 w 2170187"/>
              <a:gd name="connsiteY8" fmla="*/ 1500604 h 3058002"/>
              <a:gd name="connsiteX9" fmla="*/ 0 w 2170187"/>
              <a:gd name="connsiteY9" fmla="*/ 693107 h 3058002"/>
              <a:gd name="connsiteX10" fmla="*/ 0 w 2170187"/>
              <a:gd name="connsiteY10" fmla="*/ 162852 h 3058002"/>
              <a:gd name="connsiteX11" fmla="*/ 162852 w 2170187"/>
              <a:gd name="connsiteY11" fmla="*/ 0 h 30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0187" h="3058002">
                <a:moveTo>
                  <a:pt x="162852" y="0"/>
                </a:moveTo>
                <a:lnTo>
                  <a:pt x="2007335" y="0"/>
                </a:lnTo>
                <a:cubicBezTo>
                  <a:pt x="2097276" y="0"/>
                  <a:pt x="2170187" y="72911"/>
                  <a:pt x="2170187" y="162852"/>
                </a:cubicBezTo>
                <a:lnTo>
                  <a:pt x="2170187" y="693107"/>
                </a:lnTo>
                <a:lnTo>
                  <a:pt x="2170187" y="1500604"/>
                </a:lnTo>
                <a:lnTo>
                  <a:pt x="2170187" y="3058002"/>
                </a:lnTo>
                <a:lnTo>
                  <a:pt x="914400" y="3058002"/>
                </a:lnTo>
                <a:lnTo>
                  <a:pt x="0" y="2143602"/>
                </a:lnTo>
                <a:lnTo>
                  <a:pt x="0" y="1500604"/>
                </a:lnTo>
                <a:lnTo>
                  <a:pt x="0" y="693107"/>
                </a:lnTo>
                <a:lnTo>
                  <a:pt x="0" y="162852"/>
                </a:lnTo>
                <a:cubicBezTo>
                  <a:pt x="0" y="72911"/>
                  <a:pt x="72911" y="0"/>
                  <a:pt x="162852" y="0"/>
                </a:cubicBezTo>
                <a:close/>
              </a:path>
            </a:pathLst>
          </a:custGeom>
        </p:spPr>
        <p:txBody>
          <a:bodyPr wrap="square">
            <a:noAutofit/>
          </a:bodyPr>
          <a:lstStyle>
            <a:lvl1pPr marL="0" indent="0">
              <a:buNone/>
              <a:defRPr sz="2700"/>
            </a:lvl1pPr>
          </a:lstStyle>
          <a:p>
            <a:r>
              <a:rPr lang="en-US"/>
              <a:t>Pic here</a:t>
            </a:r>
          </a:p>
        </p:txBody>
      </p:sp>
      <p:sp>
        <p:nvSpPr>
          <p:cNvPr id="9" name="Picture Placeholder 8">
            <a:extLst>
              <a:ext uri="{FF2B5EF4-FFF2-40B4-BE49-F238E27FC236}">
                <a16:creationId xmlns:a16="http://schemas.microsoft.com/office/drawing/2014/main" id="{5338E53E-5E17-EAD0-7468-6ECE91827EE7}"/>
              </a:ext>
            </a:extLst>
          </p:cNvPr>
          <p:cNvSpPr>
            <a:spLocks noGrp="1"/>
          </p:cNvSpPr>
          <p:nvPr>
            <p:ph type="pic" sz="quarter" idx="12" hasCustomPrompt="1"/>
          </p:nvPr>
        </p:nvSpPr>
        <p:spPr>
          <a:xfrm>
            <a:off x="8043294" y="1795463"/>
            <a:ext cx="3255281" cy="4587003"/>
          </a:xfrm>
          <a:custGeom>
            <a:avLst/>
            <a:gdLst>
              <a:gd name="connsiteX0" fmla="*/ 162852 w 2170187"/>
              <a:gd name="connsiteY0" fmla="*/ 0 h 3058002"/>
              <a:gd name="connsiteX1" fmla="*/ 2007335 w 2170187"/>
              <a:gd name="connsiteY1" fmla="*/ 0 h 3058002"/>
              <a:gd name="connsiteX2" fmla="*/ 2170187 w 2170187"/>
              <a:gd name="connsiteY2" fmla="*/ 162852 h 3058002"/>
              <a:gd name="connsiteX3" fmla="*/ 2170187 w 2170187"/>
              <a:gd name="connsiteY3" fmla="*/ 693107 h 3058002"/>
              <a:gd name="connsiteX4" fmla="*/ 2170187 w 2170187"/>
              <a:gd name="connsiteY4" fmla="*/ 1500604 h 3058002"/>
              <a:gd name="connsiteX5" fmla="*/ 2170187 w 2170187"/>
              <a:gd name="connsiteY5" fmla="*/ 3058002 h 3058002"/>
              <a:gd name="connsiteX6" fmla="*/ 914400 w 2170187"/>
              <a:gd name="connsiteY6" fmla="*/ 3058002 h 3058002"/>
              <a:gd name="connsiteX7" fmla="*/ 0 w 2170187"/>
              <a:gd name="connsiteY7" fmla="*/ 2143602 h 3058002"/>
              <a:gd name="connsiteX8" fmla="*/ 0 w 2170187"/>
              <a:gd name="connsiteY8" fmla="*/ 1500604 h 3058002"/>
              <a:gd name="connsiteX9" fmla="*/ 0 w 2170187"/>
              <a:gd name="connsiteY9" fmla="*/ 693107 h 3058002"/>
              <a:gd name="connsiteX10" fmla="*/ 0 w 2170187"/>
              <a:gd name="connsiteY10" fmla="*/ 162852 h 3058002"/>
              <a:gd name="connsiteX11" fmla="*/ 162852 w 2170187"/>
              <a:gd name="connsiteY11" fmla="*/ 0 h 30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0187" h="3058002">
                <a:moveTo>
                  <a:pt x="162852" y="0"/>
                </a:moveTo>
                <a:lnTo>
                  <a:pt x="2007335" y="0"/>
                </a:lnTo>
                <a:cubicBezTo>
                  <a:pt x="2097276" y="0"/>
                  <a:pt x="2170187" y="72911"/>
                  <a:pt x="2170187" y="162852"/>
                </a:cubicBezTo>
                <a:lnTo>
                  <a:pt x="2170187" y="693107"/>
                </a:lnTo>
                <a:lnTo>
                  <a:pt x="2170187" y="1500604"/>
                </a:lnTo>
                <a:lnTo>
                  <a:pt x="2170187" y="3058002"/>
                </a:lnTo>
                <a:lnTo>
                  <a:pt x="914400" y="3058002"/>
                </a:lnTo>
                <a:lnTo>
                  <a:pt x="0" y="2143602"/>
                </a:lnTo>
                <a:lnTo>
                  <a:pt x="0" y="1500604"/>
                </a:lnTo>
                <a:lnTo>
                  <a:pt x="0" y="693107"/>
                </a:lnTo>
                <a:lnTo>
                  <a:pt x="0" y="162852"/>
                </a:lnTo>
                <a:cubicBezTo>
                  <a:pt x="0" y="72911"/>
                  <a:pt x="72911" y="0"/>
                  <a:pt x="162852" y="0"/>
                </a:cubicBezTo>
                <a:close/>
              </a:path>
            </a:pathLst>
          </a:custGeom>
        </p:spPr>
        <p:txBody>
          <a:bodyPr wrap="square">
            <a:noAutofit/>
          </a:bodyPr>
          <a:lstStyle>
            <a:lvl1pPr marL="0" indent="0">
              <a:buNone/>
              <a:defRPr sz="2700"/>
            </a:lvl1pPr>
          </a:lstStyle>
          <a:p>
            <a:r>
              <a:rPr lang="en-US"/>
              <a:t>Pic here</a:t>
            </a:r>
          </a:p>
        </p:txBody>
      </p:sp>
      <p:sp>
        <p:nvSpPr>
          <p:cNvPr id="7" name="Picture Placeholder 6">
            <a:extLst>
              <a:ext uri="{FF2B5EF4-FFF2-40B4-BE49-F238E27FC236}">
                <a16:creationId xmlns:a16="http://schemas.microsoft.com/office/drawing/2014/main" id="{DA452533-C145-72BD-8331-CD6F028450BE}"/>
              </a:ext>
            </a:extLst>
          </p:cNvPr>
          <p:cNvSpPr>
            <a:spLocks noGrp="1"/>
          </p:cNvSpPr>
          <p:nvPr>
            <p:ph type="pic" sz="quarter" idx="10" hasCustomPrompt="1"/>
          </p:nvPr>
        </p:nvSpPr>
        <p:spPr>
          <a:xfrm>
            <a:off x="881063" y="1795463"/>
            <a:ext cx="3255281" cy="4587003"/>
          </a:xfrm>
          <a:custGeom>
            <a:avLst/>
            <a:gdLst>
              <a:gd name="connsiteX0" fmla="*/ 162852 w 2170187"/>
              <a:gd name="connsiteY0" fmla="*/ 0 h 3058002"/>
              <a:gd name="connsiteX1" fmla="*/ 2007335 w 2170187"/>
              <a:gd name="connsiteY1" fmla="*/ 0 h 3058002"/>
              <a:gd name="connsiteX2" fmla="*/ 2170187 w 2170187"/>
              <a:gd name="connsiteY2" fmla="*/ 162852 h 3058002"/>
              <a:gd name="connsiteX3" fmla="*/ 2170187 w 2170187"/>
              <a:gd name="connsiteY3" fmla="*/ 693107 h 3058002"/>
              <a:gd name="connsiteX4" fmla="*/ 2170187 w 2170187"/>
              <a:gd name="connsiteY4" fmla="*/ 1500604 h 3058002"/>
              <a:gd name="connsiteX5" fmla="*/ 2170187 w 2170187"/>
              <a:gd name="connsiteY5" fmla="*/ 3058002 h 3058002"/>
              <a:gd name="connsiteX6" fmla="*/ 914400 w 2170187"/>
              <a:gd name="connsiteY6" fmla="*/ 3058002 h 3058002"/>
              <a:gd name="connsiteX7" fmla="*/ 0 w 2170187"/>
              <a:gd name="connsiteY7" fmla="*/ 2143602 h 3058002"/>
              <a:gd name="connsiteX8" fmla="*/ 0 w 2170187"/>
              <a:gd name="connsiteY8" fmla="*/ 1500604 h 3058002"/>
              <a:gd name="connsiteX9" fmla="*/ 0 w 2170187"/>
              <a:gd name="connsiteY9" fmla="*/ 693107 h 3058002"/>
              <a:gd name="connsiteX10" fmla="*/ 0 w 2170187"/>
              <a:gd name="connsiteY10" fmla="*/ 162852 h 3058002"/>
              <a:gd name="connsiteX11" fmla="*/ 162852 w 2170187"/>
              <a:gd name="connsiteY11" fmla="*/ 0 h 30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0187" h="3058002">
                <a:moveTo>
                  <a:pt x="162852" y="0"/>
                </a:moveTo>
                <a:lnTo>
                  <a:pt x="2007335" y="0"/>
                </a:lnTo>
                <a:cubicBezTo>
                  <a:pt x="2097276" y="0"/>
                  <a:pt x="2170187" y="72911"/>
                  <a:pt x="2170187" y="162852"/>
                </a:cubicBezTo>
                <a:lnTo>
                  <a:pt x="2170187" y="693107"/>
                </a:lnTo>
                <a:lnTo>
                  <a:pt x="2170187" y="1500604"/>
                </a:lnTo>
                <a:lnTo>
                  <a:pt x="2170187" y="3058002"/>
                </a:lnTo>
                <a:lnTo>
                  <a:pt x="914400" y="3058002"/>
                </a:lnTo>
                <a:lnTo>
                  <a:pt x="0" y="2143602"/>
                </a:lnTo>
                <a:lnTo>
                  <a:pt x="0" y="1500604"/>
                </a:lnTo>
                <a:lnTo>
                  <a:pt x="0" y="693107"/>
                </a:lnTo>
                <a:lnTo>
                  <a:pt x="0" y="162852"/>
                </a:lnTo>
                <a:cubicBezTo>
                  <a:pt x="0" y="72911"/>
                  <a:pt x="72911" y="0"/>
                  <a:pt x="162852" y="0"/>
                </a:cubicBezTo>
                <a:close/>
              </a:path>
            </a:pathLst>
          </a:custGeom>
        </p:spPr>
        <p:txBody>
          <a:bodyPr wrap="square">
            <a:noAutofit/>
          </a:bodyPr>
          <a:lstStyle>
            <a:lvl1pPr marL="0" indent="0">
              <a:buNone/>
              <a:defRPr sz="2700"/>
            </a:lvl1pPr>
          </a:lstStyle>
          <a:p>
            <a:r>
              <a:rPr lang="en-US"/>
              <a:t>Pic here</a:t>
            </a:r>
          </a:p>
        </p:txBody>
      </p:sp>
    </p:spTree>
    <p:extLst>
      <p:ext uri="{BB962C8B-B14F-4D97-AF65-F5344CB8AC3E}">
        <p14:creationId xmlns:p14="http://schemas.microsoft.com/office/powerpoint/2010/main" val="739979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3E07249-D41A-19EE-A6EB-65AB952ADF40}"/>
              </a:ext>
            </a:extLst>
          </p:cNvPr>
          <p:cNvSpPr>
            <a:spLocks noGrp="1"/>
          </p:cNvSpPr>
          <p:nvPr>
            <p:ph type="pic" sz="quarter" idx="10" hasCustomPrompt="1"/>
          </p:nvPr>
        </p:nvSpPr>
        <p:spPr>
          <a:xfrm>
            <a:off x="881064" y="3399941"/>
            <a:ext cx="3143105" cy="4212432"/>
          </a:xfrm>
          <a:custGeom>
            <a:avLst/>
            <a:gdLst>
              <a:gd name="connsiteX0" fmla="*/ 285499 w 2095403"/>
              <a:gd name="connsiteY0" fmla="*/ 0 h 2808288"/>
              <a:gd name="connsiteX1" fmla="*/ 1809904 w 2095403"/>
              <a:gd name="connsiteY1" fmla="*/ 0 h 2808288"/>
              <a:gd name="connsiteX2" fmla="*/ 2095403 w 2095403"/>
              <a:gd name="connsiteY2" fmla="*/ 285499 h 2808288"/>
              <a:gd name="connsiteX3" fmla="*/ 2095403 w 2095403"/>
              <a:gd name="connsiteY3" fmla="*/ 2522789 h 2808288"/>
              <a:gd name="connsiteX4" fmla="*/ 1809904 w 2095403"/>
              <a:gd name="connsiteY4" fmla="*/ 2808288 h 2808288"/>
              <a:gd name="connsiteX5" fmla="*/ 285499 w 2095403"/>
              <a:gd name="connsiteY5" fmla="*/ 2808288 h 2808288"/>
              <a:gd name="connsiteX6" fmla="*/ 0 w 2095403"/>
              <a:gd name="connsiteY6" fmla="*/ 2522789 h 2808288"/>
              <a:gd name="connsiteX7" fmla="*/ 0 w 2095403"/>
              <a:gd name="connsiteY7" fmla="*/ 285499 h 2808288"/>
              <a:gd name="connsiteX8" fmla="*/ 285499 w 2095403"/>
              <a:gd name="connsiteY8" fmla="*/ 0 h 28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403" h="2808288">
                <a:moveTo>
                  <a:pt x="285499" y="0"/>
                </a:moveTo>
                <a:lnTo>
                  <a:pt x="1809904" y="0"/>
                </a:lnTo>
                <a:cubicBezTo>
                  <a:pt x="1967581" y="0"/>
                  <a:pt x="2095403" y="127822"/>
                  <a:pt x="2095403" y="285499"/>
                </a:cubicBezTo>
                <a:lnTo>
                  <a:pt x="2095403" y="2522789"/>
                </a:lnTo>
                <a:cubicBezTo>
                  <a:pt x="2095403" y="2680466"/>
                  <a:pt x="1967581" y="2808288"/>
                  <a:pt x="1809904" y="2808288"/>
                </a:cubicBezTo>
                <a:lnTo>
                  <a:pt x="285499" y="2808288"/>
                </a:lnTo>
                <a:cubicBezTo>
                  <a:pt x="127822" y="2808288"/>
                  <a:pt x="0" y="2680466"/>
                  <a:pt x="0" y="2522789"/>
                </a:cubicBezTo>
                <a:lnTo>
                  <a:pt x="0" y="285499"/>
                </a:lnTo>
                <a:cubicBezTo>
                  <a:pt x="0" y="127822"/>
                  <a:pt x="127822" y="0"/>
                  <a:pt x="285499" y="0"/>
                </a:cubicBezTo>
                <a:close/>
              </a:path>
            </a:pathLst>
          </a:custGeom>
        </p:spPr>
        <p:txBody>
          <a:bodyPr wrap="square">
            <a:noAutofit/>
          </a:bodyPr>
          <a:lstStyle>
            <a:lvl1pPr marL="0" indent="0">
              <a:buNone/>
              <a:defRPr sz="2700"/>
            </a:lvl1pPr>
          </a:lstStyle>
          <a:p>
            <a:r>
              <a:rPr lang="en-US"/>
              <a:t>Pic here</a:t>
            </a:r>
          </a:p>
        </p:txBody>
      </p:sp>
      <p:sp>
        <p:nvSpPr>
          <p:cNvPr id="10" name="Picture Placeholder 9">
            <a:extLst>
              <a:ext uri="{FF2B5EF4-FFF2-40B4-BE49-F238E27FC236}">
                <a16:creationId xmlns:a16="http://schemas.microsoft.com/office/drawing/2014/main" id="{B8F2BD9A-4617-E894-6F1C-BAD45D3E9FA9}"/>
              </a:ext>
            </a:extLst>
          </p:cNvPr>
          <p:cNvSpPr>
            <a:spLocks noGrp="1"/>
          </p:cNvSpPr>
          <p:nvPr>
            <p:ph type="pic" sz="quarter" idx="11" hasCustomPrompt="1"/>
          </p:nvPr>
        </p:nvSpPr>
        <p:spPr>
          <a:xfrm>
            <a:off x="4226756" y="5143500"/>
            <a:ext cx="3143105" cy="4212432"/>
          </a:xfrm>
          <a:custGeom>
            <a:avLst/>
            <a:gdLst>
              <a:gd name="connsiteX0" fmla="*/ 274749 w 2095403"/>
              <a:gd name="connsiteY0" fmla="*/ 0 h 2808288"/>
              <a:gd name="connsiteX1" fmla="*/ 1820654 w 2095403"/>
              <a:gd name="connsiteY1" fmla="*/ 0 h 2808288"/>
              <a:gd name="connsiteX2" fmla="*/ 2095403 w 2095403"/>
              <a:gd name="connsiteY2" fmla="*/ 274749 h 2808288"/>
              <a:gd name="connsiteX3" fmla="*/ 2095403 w 2095403"/>
              <a:gd name="connsiteY3" fmla="*/ 2533539 h 2808288"/>
              <a:gd name="connsiteX4" fmla="*/ 1820654 w 2095403"/>
              <a:gd name="connsiteY4" fmla="*/ 2808288 h 2808288"/>
              <a:gd name="connsiteX5" fmla="*/ 274749 w 2095403"/>
              <a:gd name="connsiteY5" fmla="*/ 2808288 h 2808288"/>
              <a:gd name="connsiteX6" fmla="*/ 0 w 2095403"/>
              <a:gd name="connsiteY6" fmla="*/ 2533539 h 2808288"/>
              <a:gd name="connsiteX7" fmla="*/ 0 w 2095403"/>
              <a:gd name="connsiteY7" fmla="*/ 274749 h 2808288"/>
              <a:gd name="connsiteX8" fmla="*/ 274749 w 2095403"/>
              <a:gd name="connsiteY8" fmla="*/ 0 h 28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403" h="2808288">
                <a:moveTo>
                  <a:pt x="274749" y="0"/>
                </a:moveTo>
                <a:lnTo>
                  <a:pt x="1820654" y="0"/>
                </a:lnTo>
                <a:cubicBezTo>
                  <a:pt x="1972394" y="0"/>
                  <a:pt x="2095403" y="123009"/>
                  <a:pt x="2095403" y="274749"/>
                </a:cubicBezTo>
                <a:lnTo>
                  <a:pt x="2095403" y="2533539"/>
                </a:lnTo>
                <a:cubicBezTo>
                  <a:pt x="2095403" y="2685279"/>
                  <a:pt x="1972394" y="2808288"/>
                  <a:pt x="1820654" y="2808288"/>
                </a:cubicBezTo>
                <a:lnTo>
                  <a:pt x="274749" y="2808288"/>
                </a:lnTo>
                <a:cubicBezTo>
                  <a:pt x="123009" y="2808288"/>
                  <a:pt x="0" y="2685279"/>
                  <a:pt x="0" y="2533539"/>
                </a:cubicBezTo>
                <a:lnTo>
                  <a:pt x="0" y="274749"/>
                </a:lnTo>
                <a:cubicBezTo>
                  <a:pt x="0" y="123009"/>
                  <a:pt x="123009" y="0"/>
                  <a:pt x="274749" y="0"/>
                </a:cubicBezTo>
                <a:close/>
              </a:path>
            </a:pathLst>
          </a:custGeom>
        </p:spPr>
        <p:txBody>
          <a:bodyPr wrap="square">
            <a:noAutofit/>
          </a:bodyPr>
          <a:lstStyle>
            <a:lvl1pPr marL="0" indent="0">
              <a:buNone/>
              <a:defRPr sz="2700"/>
            </a:lvl1pPr>
          </a:lstStyle>
          <a:p>
            <a:r>
              <a:rPr lang="en-US"/>
              <a:t>Pic here</a:t>
            </a:r>
          </a:p>
        </p:txBody>
      </p:sp>
      <p:sp>
        <p:nvSpPr>
          <p:cNvPr id="12" name="Picture Placeholder 11">
            <a:extLst>
              <a:ext uri="{FF2B5EF4-FFF2-40B4-BE49-F238E27FC236}">
                <a16:creationId xmlns:a16="http://schemas.microsoft.com/office/drawing/2014/main" id="{AA9E6B8C-D3AB-E4DC-71BA-C9F803C1DDDE}"/>
              </a:ext>
            </a:extLst>
          </p:cNvPr>
          <p:cNvSpPr>
            <a:spLocks noGrp="1"/>
          </p:cNvSpPr>
          <p:nvPr>
            <p:ph type="pic" sz="quarter" idx="12" hasCustomPrompt="1"/>
          </p:nvPr>
        </p:nvSpPr>
        <p:spPr>
          <a:xfrm>
            <a:off x="10918142" y="5143500"/>
            <a:ext cx="3143105" cy="4212432"/>
          </a:xfrm>
          <a:custGeom>
            <a:avLst/>
            <a:gdLst>
              <a:gd name="connsiteX0" fmla="*/ 274749 w 2095403"/>
              <a:gd name="connsiteY0" fmla="*/ 0 h 2808288"/>
              <a:gd name="connsiteX1" fmla="*/ 1820654 w 2095403"/>
              <a:gd name="connsiteY1" fmla="*/ 0 h 2808288"/>
              <a:gd name="connsiteX2" fmla="*/ 2095403 w 2095403"/>
              <a:gd name="connsiteY2" fmla="*/ 274749 h 2808288"/>
              <a:gd name="connsiteX3" fmla="*/ 2095403 w 2095403"/>
              <a:gd name="connsiteY3" fmla="*/ 2533539 h 2808288"/>
              <a:gd name="connsiteX4" fmla="*/ 1820654 w 2095403"/>
              <a:gd name="connsiteY4" fmla="*/ 2808288 h 2808288"/>
              <a:gd name="connsiteX5" fmla="*/ 274749 w 2095403"/>
              <a:gd name="connsiteY5" fmla="*/ 2808288 h 2808288"/>
              <a:gd name="connsiteX6" fmla="*/ 0 w 2095403"/>
              <a:gd name="connsiteY6" fmla="*/ 2533539 h 2808288"/>
              <a:gd name="connsiteX7" fmla="*/ 0 w 2095403"/>
              <a:gd name="connsiteY7" fmla="*/ 274749 h 2808288"/>
              <a:gd name="connsiteX8" fmla="*/ 274749 w 2095403"/>
              <a:gd name="connsiteY8" fmla="*/ 0 h 28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403" h="2808288">
                <a:moveTo>
                  <a:pt x="274749" y="0"/>
                </a:moveTo>
                <a:lnTo>
                  <a:pt x="1820654" y="0"/>
                </a:lnTo>
                <a:cubicBezTo>
                  <a:pt x="1972394" y="0"/>
                  <a:pt x="2095403" y="123009"/>
                  <a:pt x="2095403" y="274749"/>
                </a:cubicBezTo>
                <a:lnTo>
                  <a:pt x="2095403" y="2533539"/>
                </a:lnTo>
                <a:cubicBezTo>
                  <a:pt x="2095403" y="2685279"/>
                  <a:pt x="1972394" y="2808288"/>
                  <a:pt x="1820654" y="2808288"/>
                </a:cubicBezTo>
                <a:lnTo>
                  <a:pt x="274749" y="2808288"/>
                </a:lnTo>
                <a:cubicBezTo>
                  <a:pt x="123009" y="2808288"/>
                  <a:pt x="0" y="2685279"/>
                  <a:pt x="0" y="2533539"/>
                </a:cubicBezTo>
                <a:lnTo>
                  <a:pt x="0" y="274749"/>
                </a:lnTo>
                <a:cubicBezTo>
                  <a:pt x="0" y="123009"/>
                  <a:pt x="123009" y="0"/>
                  <a:pt x="274749" y="0"/>
                </a:cubicBezTo>
                <a:close/>
              </a:path>
            </a:pathLst>
          </a:custGeom>
        </p:spPr>
        <p:txBody>
          <a:bodyPr wrap="square">
            <a:noAutofit/>
          </a:bodyPr>
          <a:lstStyle>
            <a:lvl1pPr marL="0" indent="0">
              <a:buNone/>
              <a:defRPr sz="2700"/>
            </a:lvl1pPr>
          </a:lstStyle>
          <a:p>
            <a:r>
              <a:rPr lang="en-US"/>
              <a:t>Pic here</a:t>
            </a:r>
          </a:p>
        </p:txBody>
      </p:sp>
      <p:sp>
        <p:nvSpPr>
          <p:cNvPr id="14" name="Picture Placeholder 13">
            <a:extLst>
              <a:ext uri="{FF2B5EF4-FFF2-40B4-BE49-F238E27FC236}">
                <a16:creationId xmlns:a16="http://schemas.microsoft.com/office/drawing/2014/main" id="{EC294AB1-3BE8-F245-A95D-7DB623ECB646}"/>
              </a:ext>
            </a:extLst>
          </p:cNvPr>
          <p:cNvSpPr>
            <a:spLocks noGrp="1"/>
          </p:cNvSpPr>
          <p:nvPr>
            <p:ph type="pic" sz="quarter" idx="13" hasCustomPrompt="1"/>
          </p:nvPr>
        </p:nvSpPr>
        <p:spPr>
          <a:xfrm>
            <a:off x="14263835" y="7852020"/>
            <a:ext cx="3143105" cy="1503912"/>
          </a:xfrm>
          <a:custGeom>
            <a:avLst/>
            <a:gdLst>
              <a:gd name="connsiteX0" fmla="*/ 243764 w 2095403"/>
              <a:gd name="connsiteY0" fmla="*/ 0 h 1002608"/>
              <a:gd name="connsiteX1" fmla="*/ 1851639 w 2095403"/>
              <a:gd name="connsiteY1" fmla="*/ 0 h 1002608"/>
              <a:gd name="connsiteX2" fmla="*/ 2095403 w 2095403"/>
              <a:gd name="connsiteY2" fmla="*/ 243764 h 1002608"/>
              <a:gd name="connsiteX3" fmla="*/ 2095403 w 2095403"/>
              <a:gd name="connsiteY3" fmla="*/ 758844 h 1002608"/>
              <a:gd name="connsiteX4" fmla="*/ 1851639 w 2095403"/>
              <a:gd name="connsiteY4" fmla="*/ 1002608 h 1002608"/>
              <a:gd name="connsiteX5" fmla="*/ 243764 w 2095403"/>
              <a:gd name="connsiteY5" fmla="*/ 1002608 h 1002608"/>
              <a:gd name="connsiteX6" fmla="*/ 0 w 2095403"/>
              <a:gd name="connsiteY6" fmla="*/ 758844 h 1002608"/>
              <a:gd name="connsiteX7" fmla="*/ 0 w 2095403"/>
              <a:gd name="connsiteY7" fmla="*/ 243764 h 1002608"/>
              <a:gd name="connsiteX8" fmla="*/ 243764 w 2095403"/>
              <a:gd name="connsiteY8" fmla="*/ 0 h 100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403" h="1002608">
                <a:moveTo>
                  <a:pt x="243764" y="0"/>
                </a:moveTo>
                <a:lnTo>
                  <a:pt x="1851639" y="0"/>
                </a:lnTo>
                <a:cubicBezTo>
                  <a:pt x="1986266" y="0"/>
                  <a:pt x="2095403" y="109137"/>
                  <a:pt x="2095403" y="243764"/>
                </a:cubicBezTo>
                <a:lnTo>
                  <a:pt x="2095403" y="758844"/>
                </a:lnTo>
                <a:cubicBezTo>
                  <a:pt x="2095403" y="893471"/>
                  <a:pt x="1986266" y="1002608"/>
                  <a:pt x="1851639" y="1002608"/>
                </a:cubicBezTo>
                <a:lnTo>
                  <a:pt x="243764" y="1002608"/>
                </a:lnTo>
                <a:cubicBezTo>
                  <a:pt x="109137" y="1002608"/>
                  <a:pt x="0" y="893471"/>
                  <a:pt x="0" y="758844"/>
                </a:cubicBezTo>
                <a:lnTo>
                  <a:pt x="0" y="243764"/>
                </a:lnTo>
                <a:cubicBezTo>
                  <a:pt x="0" y="109137"/>
                  <a:pt x="109137" y="0"/>
                  <a:pt x="243764" y="0"/>
                </a:cubicBezTo>
                <a:close/>
              </a:path>
            </a:pathLst>
          </a:custGeom>
        </p:spPr>
        <p:txBody>
          <a:bodyPr wrap="square">
            <a:noAutofit/>
          </a:bodyPr>
          <a:lstStyle>
            <a:lvl1pPr marL="0" indent="0">
              <a:buNone/>
              <a:defRPr sz="2700"/>
            </a:lvl1pPr>
          </a:lstStyle>
          <a:p>
            <a:r>
              <a:rPr lang="en-US"/>
              <a:t>Pic here</a:t>
            </a:r>
          </a:p>
        </p:txBody>
      </p:sp>
    </p:spTree>
    <p:extLst>
      <p:ext uri="{BB962C8B-B14F-4D97-AF65-F5344CB8AC3E}">
        <p14:creationId xmlns:p14="http://schemas.microsoft.com/office/powerpoint/2010/main" val="35483173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6D436DA-DE84-F516-35D2-28A7A5DB3C3B}"/>
              </a:ext>
            </a:extLst>
          </p:cNvPr>
          <p:cNvSpPr>
            <a:spLocks noGrp="1"/>
          </p:cNvSpPr>
          <p:nvPr>
            <p:ph type="pic" sz="quarter" idx="10" hasCustomPrompt="1"/>
          </p:nvPr>
        </p:nvSpPr>
        <p:spPr>
          <a:xfrm>
            <a:off x="1871172" y="2800350"/>
            <a:ext cx="14616603" cy="2571750"/>
          </a:xfrm>
          <a:custGeom>
            <a:avLst/>
            <a:gdLst>
              <a:gd name="connsiteX0" fmla="*/ 224805 w 9744402"/>
              <a:gd name="connsiteY0" fmla="*/ 0 h 1714500"/>
              <a:gd name="connsiteX1" fmla="*/ 9519597 w 9744402"/>
              <a:gd name="connsiteY1" fmla="*/ 0 h 1714500"/>
              <a:gd name="connsiteX2" fmla="*/ 9744402 w 9744402"/>
              <a:gd name="connsiteY2" fmla="*/ 224805 h 1714500"/>
              <a:gd name="connsiteX3" fmla="*/ 9744402 w 9744402"/>
              <a:gd name="connsiteY3" fmla="*/ 1489695 h 1714500"/>
              <a:gd name="connsiteX4" fmla="*/ 9519597 w 9744402"/>
              <a:gd name="connsiteY4" fmla="*/ 1714500 h 1714500"/>
              <a:gd name="connsiteX5" fmla="*/ 224805 w 9744402"/>
              <a:gd name="connsiteY5" fmla="*/ 1714500 h 1714500"/>
              <a:gd name="connsiteX6" fmla="*/ 0 w 9744402"/>
              <a:gd name="connsiteY6" fmla="*/ 1489695 h 1714500"/>
              <a:gd name="connsiteX7" fmla="*/ 0 w 9744402"/>
              <a:gd name="connsiteY7" fmla="*/ 224805 h 1714500"/>
              <a:gd name="connsiteX8" fmla="*/ 224805 w 9744402"/>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4402" h="1714500">
                <a:moveTo>
                  <a:pt x="224805" y="0"/>
                </a:moveTo>
                <a:lnTo>
                  <a:pt x="9519597" y="0"/>
                </a:lnTo>
                <a:cubicBezTo>
                  <a:pt x="9643753" y="0"/>
                  <a:pt x="9744402" y="100649"/>
                  <a:pt x="9744402" y="224805"/>
                </a:cubicBezTo>
                <a:lnTo>
                  <a:pt x="9744402" y="1489695"/>
                </a:lnTo>
                <a:cubicBezTo>
                  <a:pt x="9744402" y="1613851"/>
                  <a:pt x="9643753" y="1714500"/>
                  <a:pt x="9519597" y="1714500"/>
                </a:cubicBezTo>
                <a:lnTo>
                  <a:pt x="224805" y="1714500"/>
                </a:lnTo>
                <a:cubicBezTo>
                  <a:pt x="100649" y="1714500"/>
                  <a:pt x="0" y="1613851"/>
                  <a:pt x="0" y="1489695"/>
                </a:cubicBezTo>
                <a:lnTo>
                  <a:pt x="0" y="224805"/>
                </a:lnTo>
                <a:cubicBezTo>
                  <a:pt x="0" y="100649"/>
                  <a:pt x="100649" y="0"/>
                  <a:pt x="224805" y="0"/>
                </a:cubicBezTo>
                <a:close/>
              </a:path>
            </a:pathLst>
          </a:custGeom>
        </p:spPr>
        <p:txBody>
          <a:bodyPr wrap="square">
            <a:noAutofit/>
          </a:bodyPr>
          <a:lstStyle>
            <a:lvl1pPr marL="0" indent="0">
              <a:buNone/>
              <a:defRPr sz="2700"/>
            </a:lvl1pPr>
          </a:lstStyle>
          <a:p>
            <a:r>
              <a:rPr lang="en-US"/>
              <a:t>Pic here</a:t>
            </a:r>
          </a:p>
        </p:txBody>
      </p:sp>
    </p:spTree>
    <p:extLst>
      <p:ext uri="{BB962C8B-B14F-4D97-AF65-F5344CB8AC3E}">
        <p14:creationId xmlns:p14="http://schemas.microsoft.com/office/powerpoint/2010/main" val="14345568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B5CF6D7-B478-E680-63B2-AE6149AB0037}"/>
              </a:ext>
            </a:extLst>
          </p:cNvPr>
          <p:cNvSpPr>
            <a:spLocks noGrp="1"/>
          </p:cNvSpPr>
          <p:nvPr>
            <p:ph type="pic" sz="quarter" idx="10" hasCustomPrompt="1"/>
          </p:nvPr>
        </p:nvSpPr>
        <p:spPr>
          <a:xfrm>
            <a:off x="0" y="0"/>
            <a:ext cx="18288000" cy="10287000"/>
          </a:xfrm>
          <a:prstGeom prst="rect">
            <a:avLst/>
          </a:prstGeom>
        </p:spPr>
        <p:txBody>
          <a:bodyPr/>
          <a:lstStyle>
            <a:lvl1pPr marL="0" indent="0">
              <a:buNone/>
              <a:defRPr sz="2700"/>
            </a:lvl1pPr>
          </a:lstStyle>
          <a:p>
            <a:r>
              <a:rPr lang="en-US"/>
              <a:t>Pic here</a:t>
            </a:r>
          </a:p>
        </p:txBody>
      </p:sp>
    </p:spTree>
    <p:extLst>
      <p:ext uri="{BB962C8B-B14F-4D97-AF65-F5344CB8AC3E}">
        <p14:creationId xmlns:p14="http://schemas.microsoft.com/office/powerpoint/2010/main" val="2651210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774CD7C-49B3-EF1B-302D-76539C0B52A7}"/>
              </a:ext>
            </a:extLst>
          </p:cNvPr>
          <p:cNvSpPr>
            <a:spLocks noGrp="1"/>
          </p:cNvSpPr>
          <p:nvPr>
            <p:ph type="pic" sz="quarter" idx="10" hasCustomPrompt="1"/>
          </p:nvPr>
        </p:nvSpPr>
        <p:spPr>
          <a:xfrm>
            <a:off x="1204104" y="5354862"/>
            <a:ext cx="5668446" cy="3676863"/>
          </a:xfrm>
          <a:custGeom>
            <a:avLst/>
            <a:gdLst>
              <a:gd name="connsiteX0" fmla="*/ 200144 w 3778964"/>
              <a:gd name="connsiteY0" fmla="*/ 0 h 2451242"/>
              <a:gd name="connsiteX1" fmla="*/ 3578820 w 3778964"/>
              <a:gd name="connsiteY1" fmla="*/ 0 h 2451242"/>
              <a:gd name="connsiteX2" fmla="*/ 3778964 w 3778964"/>
              <a:gd name="connsiteY2" fmla="*/ 200144 h 2451242"/>
              <a:gd name="connsiteX3" fmla="*/ 3778964 w 3778964"/>
              <a:gd name="connsiteY3" fmla="*/ 2251098 h 2451242"/>
              <a:gd name="connsiteX4" fmla="*/ 3578820 w 3778964"/>
              <a:gd name="connsiteY4" fmla="*/ 2451242 h 2451242"/>
              <a:gd name="connsiteX5" fmla="*/ 200144 w 3778964"/>
              <a:gd name="connsiteY5" fmla="*/ 2451242 h 2451242"/>
              <a:gd name="connsiteX6" fmla="*/ 0 w 3778964"/>
              <a:gd name="connsiteY6" fmla="*/ 2251098 h 2451242"/>
              <a:gd name="connsiteX7" fmla="*/ 0 w 3778964"/>
              <a:gd name="connsiteY7" fmla="*/ 200144 h 2451242"/>
              <a:gd name="connsiteX8" fmla="*/ 200144 w 3778964"/>
              <a:gd name="connsiteY8" fmla="*/ 0 h 245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8964" h="2451242">
                <a:moveTo>
                  <a:pt x="200144" y="0"/>
                </a:moveTo>
                <a:lnTo>
                  <a:pt x="3578820" y="0"/>
                </a:lnTo>
                <a:cubicBezTo>
                  <a:pt x="3689357" y="0"/>
                  <a:pt x="3778964" y="89608"/>
                  <a:pt x="3778964" y="200144"/>
                </a:cubicBezTo>
                <a:lnTo>
                  <a:pt x="3778964" y="2251098"/>
                </a:lnTo>
                <a:cubicBezTo>
                  <a:pt x="3778964" y="2361634"/>
                  <a:pt x="3689357" y="2451242"/>
                  <a:pt x="3578820" y="2451242"/>
                </a:cubicBezTo>
                <a:lnTo>
                  <a:pt x="200144" y="2451242"/>
                </a:lnTo>
                <a:cubicBezTo>
                  <a:pt x="89608" y="2451242"/>
                  <a:pt x="0" y="2361634"/>
                  <a:pt x="0" y="2251098"/>
                </a:cubicBezTo>
                <a:lnTo>
                  <a:pt x="0" y="200144"/>
                </a:lnTo>
                <a:cubicBezTo>
                  <a:pt x="0" y="89608"/>
                  <a:pt x="89608" y="0"/>
                  <a:pt x="200144" y="0"/>
                </a:cubicBezTo>
                <a:close/>
              </a:path>
            </a:pathLst>
          </a:custGeom>
        </p:spPr>
        <p:txBody>
          <a:bodyPr wrap="square">
            <a:noAutofit/>
          </a:bodyPr>
          <a:lstStyle>
            <a:lvl1pPr marL="0" indent="0">
              <a:buNone/>
              <a:defRPr sz="2700"/>
            </a:lvl1pPr>
          </a:lstStyle>
          <a:p>
            <a:r>
              <a:rPr lang="en-US"/>
              <a:t>Pic here</a:t>
            </a:r>
          </a:p>
        </p:txBody>
      </p:sp>
      <p:sp>
        <p:nvSpPr>
          <p:cNvPr id="9" name="Picture Placeholder 8">
            <a:extLst>
              <a:ext uri="{FF2B5EF4-FFF2-40B4-BE49-F238E27FC236}">
                <a16:creationId xmlns:a16="http://schemas.microsoft.com/office/drawing/2014/main" id="{5B3E6CB2-4063-6296-22CD-966E39DDD52C}"/>
              </a:ext>
            </a:extLst>
          </p:cNvPr>
          <p:cNvSpPr>
            <a:spLocks noGrp="1"/>
          </p:cNvSpPr>
          <p:nvPr>
            <p:ph type="pic" sz="quarter" idx="11" hasCustomPrompt="1"/>
          </p:nvPr>
        </p:nvSpPr>
        <p:spPr>
          <a:xfrm>
            <a:off x="7425732" y="1795463"/>
            <a:ext cx="4875531" cy="3660093"/>
          </a:xfrm>
          <a:custGeom>
            <a:avLst/>
            <a:gdLst>
              <a:gd name="connsiteX0" fmla="*/ 363129 w 3250354"/>
              <a:gd name="connsiteY0" fmla="*/ 0 h 2440062"/>
              <a:gd name="connsiteX1" fmla="*/ 2887224 w 3250354"/>
              <a:gd name="connsiteY1" fmla="*/ 0 h 2440062"/>
              <a:gd name="connsiteX2" fmla="*/ 3250354 w 3250354"/>
              <a:gd name="connsiteY2" fmla="*/ 363130 h 2440062"/>
              <a:gd name="connsiteX3" fmla="*/ 3250354 w 3250354"/>
              <a:gd name="connsiteY3" fmla="*/ 2076932 h 2440062"/>
              <a:gd name="connsiteX4" fmla="*/ 2887224 w 3250354"/>
              <a:gd name="connsiteY4" fmla="*/ 2440062 h 2440062"/>
              <a:gd name="connsiteX5" fmla="*/ 363129 w 3250354"/>
              <a:gd name="connsiteY5" fmla="*/ 2440062 h 2440062"/>
              <a:gd name="connsiteX6" fmla="*/ 0 w 3250354"/>
              <a:gd name="connsiteY6" fmla="*/ 2076932 h 2440062"/>
              <a:gd name="connsiteX7" fmla="*/ 0 w 3250354"/>
              <a:gd name="connsiteY7" fmla="*/ 363130 h 2440062"/>
              <a:gd name="connsiteX8" fmla="*/ 363129 w 3250354"/>
              <a:gd name="connsiteY8" fmla="*/ 0 h 24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0354" h="2440062">
                <a:moveTo>
                  <a:pt x="363129" y="0"/>
                </a:moveTo>
                <a:lnTo>
                  <a:pt x="2887224" y="0"/>
                </a:lnTo>
                <a:cubicBezTo>
                  <a:pt x="3087775" y="0"/>
                  <a:pt x="3250354" y="162579"/>
                  <a:pt x="3250354" y="363130"/>
                </a:cubicBezTo>
                <a:lnTo>
                  <a:pt x="3250354" y="2076932"/>
                </a:lnTo>
                <a:cubicBezTo>
                  <a:pt x="3250354" y="2277483"/>
                  <a:pt x="3087775" y="2440062"/>
                  <a:pt x="2887224" y="2440062"/>
                </a:cubicBezTo>
                <a:lnTo>
                  <a:pt x="363129" y="2440062"/>
                </a:lnTo>
                <a:cubicBezTo>
                  <a:pt x="162578" y="2440062"/>
                  <a:pt x="0" y="2277483"/>
                  <a:pt x="0" y="2076932"/>
                </a:cubicBezTo>
                <a:lnTo>
                  <a:pt x="0" y="363130"/>
                </a:lnTo>
                <a:cubicBezTo>
                  <a:pt x="0" y="162579"/>
                  <a:pt x="162578" y="0"/>
                  <a:pt x="363129" y="0"/>
                </a:cubicBezTo>
                <a:close/>
              </a:path>
            </a:pathLst>
          </a:custGeom>
        </p:spPr>
        <p:txBody>
          <a:bodyPr wrap="square">
            <a:noAutofit/>
          </a:bodyPr>
          <a:lstStyle>
            <a:lvl1pPr marL="0" indent="0">
              <a:buNone/>
              <a:defRPr sz="2700"/>
            </a:lvl1pPr>
          </a:lstStyle>
          <a:p>
            <a:r>
              <a:rPr lang="en-US"/>
              <a:t>Pic here</a:t>
            </a:r>
          </a:p>
        </p:txBody>
      </p:sp>
      <p:sp>
        <p:nvSpPr>
          <p:cNvPr id="11" name="Picture Placeholder 10">
            <a:extLst>
              <a:ext uri="{FF2B5EF4-FFF2-40B4-BE49-F238E27FC236}">
                <a16:creationId xmlns:a16="http://schemas.microsoft.com/office/drawing/2014/main" id="{841C22B2-4FD6-5CBC-8812-F68F6125368D}"/>
              </a:ext>
            </a:extLst>
          </p:cNvPr>
          <p:cNvSpPr>
            <a:spLocks noGrp="1"/>
          </p:cNvSpPr>
          <p:nvPr>
            <p:ph type="pic" sz="quarter" idx="12" hasCustomPrompt="1"/>
          </p:nvPr>
        </p:nvSpPr>
        <p:spPr>
          <a:xfrm>
            <a:off x="12531406" y="1795463"/>
            <a:ext cx="4875533" cy="7560470"/>
          </a:xfrm>
          <a:custGeom>
            <a:avLst/>
            <a:gdLst>
              <a:gd name="connsiteX0" fmla="*/ 403402 w 3250355"/>
              <a:gd name="connsiteY0" fmla="*/ 0 h 5040313"/>
              <a:gd name="connsiteX1" fmla="*/ 2846953 w 3250355"/>
              <a:gd name="connsiteY1" fmla="*/ 0 h 5040313"/>
              <a:gd name="connsiteX2" fmla="*/ 3250355 w 3250355"/>
              <a:gd name="connsiteY2" fmla="*/ 403402 h 5040313"/>
              <a:gd name="connsiteX3" fmla="*/ 3250355 w 3250355"/>
              <a:gd name="connsiteY3" fmla="*/ 4636911 h 5040313"/>
              <a:gd name="connsiteX4" fmla="*/ 2846953 w 3250355"/>
              <a:gd name="connsiteY4" fmla="*/ 5040313 h 5040313"/>
              <a:gd name="connsiteX5" fmla="*/ 403402 w 3250355"/>
              <a:gd name="connsiteY5" fmla="*/ 5040313 h 5040313"/>
              <a:gd name="connsiteX6" fmla="*/ 0 w 3250355"/>
              <a:gd name="connsiteY6" fmla="*/ 4636911 h 5040313"/>
              <a:gd name="connsiteX7" fmla="*/ 0 w 3250355"/>
              <a:gd name="connsiteY7" fmla="*/ 403402 h 5040313"/>
              <a:gd name="connsiteX8" fmla="*/ 403402 w 3250355"/>
              <a:gd name="connsiteY8" fmla="*/ 0 h 504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0355" h="5040313">
                <a:moveTo>
                  <a:pt x="403402" y="0"/>
                </a:moveTo>
                <a:lnTo>
                  <a:pt x="2846953" y="0"/>
                </a:lnTo>
                <a:cubicBezTo>
                  <a:pt x="3069746" y="0"/>
                  <a:pt x="3250355" y="180609"/>
                  <a:pt x="3250355" y="403402"/>
                </a:cubicBezTo>
                <a:lnTo>
                  <a:pt x="3250355" y="4636911"/>
                </a:lnTo>
                <a:cubicBezTo>
                  <a:pt x="3250355" y="4859704"/>
                  <a:pt x="3069746" y="5040313"/>
                  <a:pt x="2846953" y="5040313"/>
                </a:cubicBezTo>
                <a:lnTo>
                  <a:pt x="403402" y="5040313"/>
                </a:lnTo>
                <a:cubicBezTo>
                  <a:pt x="180609" y="5040313"/>
                  <a:pt x="0" y="4859704"/>
                  <a:pt x="0" y="4636911"/>
                </a:cubicBezTo>
                <a:lnTo>
                  <a:pt x="0" y="403402"/>
                </a:lnTo>
                <a:cubicBezTo>
                  <a:pt x="0" y="180609"/>
                  <a:pt x="180609" y="0"/>
                  <a:pt x="403402" y="0"/>
                </a:cubicBezTo>
                <a:close/>
              </a:path>
            </a:pathLst>
          </a:custGeom>
        </p:spPr>
        <p:txBody>
          <a:bodyPr wrap="square">
            <a:noAutofit/>
          </a:bodyPr>
          <a:lstStyle>
            <a:lvl1pPr marL="0" indent="0">
              <a:buNone/>
              <a:defRPr sz="2700"/>
            </a:lvl1pPr>
          </a:lstStyle>
          <a:p>
            <a:r>
              <a:rPr lang="en-US"/>
              <a:t>Pic here</a:t>
            </a:r>
          </a:p>
        </p:txBody>
      </p:sp>
    </p:spTree>
    <p:extLst>
      <p:ext uri="{BB962C8B-B14F-4D97-AF65-F5344CB8AC3E}">
        <p14:creationId xmlns:p14="http://schemas.microsoft.com/office/powerpoint/2010/main" val="7924128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12A83D6-1928-E310-463C-AECD0D25A62B}"/>
              </a:ext>
            </a:extLst>
          </p:cNvPr>
          <p:cNvSpPr>
            <a:spLocks noGrp="1"/>
          </p:cNvSpPr>
          <p:nvPr>
            <p:ph type="pic" sz="quarter" idx="10" hasCustomPrompt="1"/>
          </p:nvPr>
        </p:nvSpPr>
        <p:spPr>
          <a:xfrm>
            <a:off x="10371301" y="0"/>
            <a:ext cx="7916699" cy="10287000"/>
          </a:xfrm>
          <a:prstGeom prst="rect">
            <a:avLst/>
          </a:prstGeom>
        </p:spPr>
        <p:txBody>
          <a:bodyPr/>
          <a:lstStyle>
            <a:lvl1pPr marL="0" indent="0">
              <a:buNone/>
              <a:defRPr sz="2700"/>
            </a:lvl1pPr>
          </a:lstStyle>
          <a:p>
            <a:r>
              <a:rPr lang="en-US"/>
              <a:t>Pic here</a:t>
            </a:r>
          </a:p>
        </p:txBody>
      </p:sp>
    </p:spTree>
    <p:extLst>
      <p:ext uri="{BB962C8B-B14F-4D97-AF65-F5344CB8AC3E}">
        <p14:creationId xmlns:p14="http://schemas.microsoft.com/office/powerpoint/2010/main" val="13564110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492B9CE-0B24-75E6-6C00-4D0D70521066}"/>
              </a:ext>
            </a:extLst>
          </p:cNvPr>
          <p:cNvSpPr>
            <a:spLocks noGrp="1"/>
          </p:cNvSpPr>
          <p:nvPr>
            <p:ph type="pic" sz="quarter" idx="10" hasCustomPrompt="1"/>
          </p:nvPr>
        </p:nvSpPr>
        <p:spPr>
          <a:xfrm>
            <a:off x="11623730" y="901063"/>
            <a:ext cx="5797281" cy="5840702"/>
          </a:xfrm>
          <a:custGeom>
            <a:avLst/>
            <a:gdLst>
              <a:gd name="connsiteX0" fmla="*/ 308338 w 3864854"/>
              <a:gd name="connsiteY0" fmla="*/ 0 h 3893801"/>
              <a:gd name="connsiteX1" fmla="*/ 3556516 w 3864854"/>
              <a:gd name="connsiteY1" fmla="*/ 0 h 3893801"/>
              <a:gd name="connsiteX2" fmla="*/ 3864854 w 3864854"/>
              <a:gd name="connsiteY2" fmla="*/ 308338 h 3893801"/>
              <a:gd name="connsiteX3" fmla="*/ 3864854 w 3864854"/>
              <a:gd name="connsiteY3" fmla="*/ 3585463 h 3893801"/>
              <a:gd name="connsiteX4" fmla="*/ 3556516 w 3864854"/>
              <a:gd name="connsiteY4" fmla="*/ 3893801 h 3893801"/>
              <a:gd name="connsiteX5" fmla="*/ 308338 w 3864854"/>
              <a:gd name="connsiteY5" fmla="*/ 3893801 h 3893801"/>
              <a:gd name="connsiteX6" fmla="*/ 0 w 3864854"/>
              <a:gd name="connsiteY6" fmla="*/ 3585463 h 3893801"/>
              <a:gd name="connsiteX7" fmla="*/ 0 w 3864854"/>
              <a:gd name="connsiteY7" fmla="*/ 308338 h 3893801"/>
              <a:gd name="connsiteX8" fmla="*/ 308338 w 3864854"/>
              <a:gd name="connsiteY8" fmla="*/ 0 h 389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4854" h="3893801">
                <a:moveTo>
                  <a:pt x="308338" y="0"/>
                </a:moveTo>
                <a:lnTo>
                  <a:pt x="3556516" y="0"/>
                </a:lnTo>
                <a:cubicBezTo>
                  <a:pt x="3726806" y="0"/>
                  <a:pt x="3864854" y="138048"/>
                  <a:pt x="3864854" y="308338"/>
                </a:cubicBezTo>
                <a:lnTo>
                  <a:pt x="3864854" y="3585463"/>
                </a:lnTo>
                <a:cubicBezTo>
                  <a:pt x="3864854" y="3755753"/>
                  <a:pt x="3726806" y="3893801"/>
                  <a:pt x="3556516" y="3893801"/>
                </a:cubicBezTo>
                <a:lnTo>
                  <a:pt x="308338" y="3893801"/>
                </a:lnTo>
                <a:cubicBezTo>
                  <a:pt x="138048" y="3893801"/>
                  <a:pt x="0" y="3755753"/>
                  <a:pt x="0" y="3585463"/>
                </a:cubicBezTo>
                <a:lnTo>
                  <a:pt x="0" y="308338"/>
                </a:lnTo>
                <a:cubicBezTo>
                  <a:pt x="0" y="138048"/>
                  <a:pt x="138048" y="0"/>
                  <a:pt x="308338" y="0"/>
                </a:cubicBezTo>
                <a:close/>
              </a:path>
            </a:pathLst>
          </a:custGeom>
        </p:spPr>
        <p:txBody>
          <a:bodyPr wrap="square">
            <a:noAutofit/>
          </a:bodyPr>
          <a:lstStyle>
            <a:lvl1pPr marL="0" indent="0">
              <a:buNone/>
              <a:defRPr sz="2700"/>
            </a:lvl1pPr>
          </a:lstStyle>
          <a:p>
            <a:r>
              <a:rPr lang="en-US"/>
              <a:t>Pic here</a:t>
            </a:r>
          </a:p>
        </p:txBody>
      </p:sp>
    </p:spTree>
    <p:extLst>
      <p:ext uri="{BB962C8B-B14F-4D97-AF65-F5344CB8AC3E}">
        <p14:creationId xmlns:p14="http://schemas.microsoft.com/office/powerpoint/2010/main" val="25471147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8459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35DE53-296E-5CFB-AE6A-0B1233A0F9B9}"/>
              </a:ext>
            </a:extLst>
          </p:cNvPr>
          <p:cNvSpPr txBox="1"/>
          <p:nvPr userDrawn="1"/>
        </p:nvSpPr>
        <p:spPr>
          <a:xfrm>
            <a:off x="16993591" y="7641771"/>
            <a:ext cx="184731" cy="507831"/>
          </a:xfrm>
          <a:prstGeom prst="rect">
            <a:avLst/>
          </a:prstGeom>
          <a:noFill/>
        </p:spPr>
        <p:txBody>
          <a:bodyPr wrap="none" rtlCol="0">
            <a:spAutoFit/>
          </a:bodyPr>
          <a:lstStyle/>
          <a:p>
            <a:endParaRPr lang="en-US" sz="2700"/>
          </a:p>
        </p:txBody>
      </p:sp>
    </p:spTree>
    <p:extLst>
      <p:ext uri="{BB962C8B-B14F-4D97-AF65-F5344CB8AC3E}">
        <p14:creationId xmlns:p14="http://schemas.microsoft.com/office/powerpoint/2010/main" val="3954511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D7DD887-64F5-64AB-0CA9-4D8D8B476AFA}"/>
              </a:ext>
            </a:extLst>
          </p:cNvPr>
          <p:cNvSpPr>
            <a:spLocks noGrp="1"/>
          </p:cNvSpPr>
          <p:nvPr>
            <p:ph type="pic" sz="quarter" idx="10" hasCustomPrompt="1"/>
          </p:nvPr>
        </p:nvSpPr>
        <p:spPr>
          <a:xfrm>
            <a:off x="881064" y="901062"/>
            <a:ext cx="6208106" cy="8454872"/>
          </a:xfrm>
          <a:custGeom>
            <a:avLst/>
            <a:gdLst>
              <a:gd name="connsiteX0" fmla="*/ 330188 w 4138737"/>
              <a:gd name="connsiteY0" fmla="*/ 0 h 5636581"/>
              <a:gd name="connsiteX1" fmla="*/ 3808550 w 4138737"/>
              <a:gd name="connsiteY1" fmla="*/ 0 h 5636581"/>
              <a:gd name="connsiteX2" fmla="*/ 4138737 w 4138737"/>
              <a:gd name="connsiteY2" fmla="*/ 330188 h 5636581"/>
              <a:gd name="connsiteX3" fmla="*/ 4138737 w 4138737"/>
              <a:gd name="connsiteY3" fmla="*/ 5306393 h 5636581"/>
              <a:gd name="connsiteX4" fmla="*/ 3808550 w 4138737"/>
              <a:gd name="connsiteY4" fmla="*/ 5636581 h 5636581"/>
              <a:gd name="connsiteX5" fmla="*/ 330188 w 4138737"/>
              <a:gd name="connsiteY5" fmla="*/ 5636581 h 5636581"/>
              <a:gd name="connsiteX6" fmla="*/ 0 w 4138737"/>
              <a:gd name="connsiteY6" fmla="*/ 5306393 h 5636581"/>
              <a:gd name="connsiteX7" fmla="*/ 0 w 4138737"/>
              <a:gd name="connsiteY7" fmla="*/ 330188 h 5636581"/>
              <a:gd name="connsiteX8" fmla="*/ 330188 w 4138737"/>
              <a:gd name="connsiteY8" fmla="*/ 0 h 5636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8737" h="5636581">
                <a:moveTo>
                  <a:pt x="330188" y="0"/>
                </a:moveTo>
                <a:lnTo>
                  <a:pt x="3808550" y="0"/>
                </a:lnTo>
                <a:cubicBezTo>
                  <a:pt x="3990907" y="0"/>
                  <a:pt x="4138737" y="147830"/>
                  <a:pt x="4138737" y="330188"/>
                </a:cubicBezTo>
                <a:lnTo>
                  <a:pt x="4138737" y="5306393"/>
                </a:lnTo>
                <a:cubicBezTo>
                  <a:pt x="4138737" y="5488751"/>
                  <a:pt x="3990907" y="5636581"/>
                  <a:pt x="3808550" y="5636581"/>
                </a:cubicBezTo>
                <a:lnTo>
                  <a:pt x="330188" y="5636581"/>
                </a:lnTo>
                <a:cubicBezTo>
                  <a:pt x="147830" y="5636581"/>
                  <a:pt x="0" y="5488751"/>
                  <a:pt x="0" y="5306393"/>
                </a:cubicBezTo>
                <a:lnTo>
                  <a:pt x="0" y="330188"/>
                </a:lnTo>
                <a:cubicBezTo>
                  <a:pt x="0" y="147830"/>
                  <a:pt x="147830" y="0"/>
                  <a:pt x="330188" y="0"/>
                </a:cubicBezTo>
                <a:close/>
              </a:path>
            </a:pathLst>
          </a:custGeom>
        </p:spPr>
        <p:txBody>
          <a:bodyPr wrap="square">
            <a:noAutofit/>
          </a:bodyPr>
          <a:lstStyle>
            <a:lvl1pPr marL="0" indent="0">
              <a:buNone/>
              <a:defRPr sz="2700"/>
            </a:lvl1pPr>
          </a:lstStyle>
          <a:p>
            <a:r>
              <a:rPr lang="en-US"/>
              <a:t>Pic here</a:t>
            </a:r>
          </a:p>
        </p:txBody>
      </p:sp>
    </p:spTree>
    <p:extLst>
      <p:ext uri="{BB962C8B-B14F-4D97-AF65-F5344CB8AC3E}">
        <p14:creationId xmlns:p14="http://schemas.microsoft.com/office/powerpoint/2010/main" val="2596960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0BB5D7-3790-530A-F2DC-3093A2660395}"/>
              </a:ext>
            </a:extLst>
          </p:cNvPr>
          <p:cNvSpPr>
            <a:spLocks noGrp="1"/>
          </p:cNvSpPr>
          <p:nvPr>
            <p:ph type="pic" sz="quarter" idx="10" hasCustomPrompt="1"/>
          </p:nvPr>
        </p:nvSpPr>
        <p:spPr>
          <a:xfrm>
            <a:off x="8199413" y="2839543"/>
            <a:ext cx="4458104" cy="6516392"/>
          </a:xfrm>
          <a:custGeom>
            <a:avLst/>
            <a:gdLst>
              <a:gd name="connsiteX0" fmla="*/ 237112 w 2972069"/>
              <a:gd name="connsiteY0" fmla="*/ 0 h 4344261"/>
              <a:gd name="connsiteX1" fmla="*/ 2734957 w 2972069"/>
              <a:gd name="connsiteY1" fmla="*/ 0 h 4344261"/>
              <a:gd name="connsiteX2" fmla="*/ 2972069 w 2972069"/>
              <a:gd name="connsiteY2" fmla="*/ 237112 h 4344261"/>
              <a:gd name="connsiteX3" fmla="*/ 2972069 w 2972069"/>
              <a:gd name="connsiteY3" fmla="*/ 4107149 h 4344261"/>
              <a:gd name="connsiteX4" fmla="*/ 2734957 w 2972069"/>
              <a:gd name="connsiteY4" fmla="*/ 4344261 h 4344261"/>
              <a:gd name="connsiteX5" fmla="*/ 237112 w 2972069"/>
              <a:gd name="connsiteY5" fmla="*/ 4344261 h 4344261"/>
              <a:gd name="connsiteX6" fmla="*/ 0 w 2972069"/>
              <a:gd name="connsiteY6" fmla="*/ 4107149 h 4344261"/>
              <a:gd name="connsiteX7" fmla="*/ 0 w 2972069"/>
              <a:gd name="connsiteY7" fmla="*/ 237112 h 4344261"/>
              <a:gd name="connsiteX8" fmla="*/ 237112 w 2972069"/>
              <a:gd name="connsiteY8" fmla="*/ 0 h 434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2069" h="4344261">
                <a:moveTo>
                  <a:pt x="237112" y="0"/>
                </a:moveTo>
                <a:lnTo>
                  <a:pt x="2734957" y="0"/>
                </a:lnTo>
                <a:cubicBezTo>
                  <a:pt x="2865910" y="0"/>
                  <a:pt x="2972069" y="106159"/>
                  <a:pt x="2972069" y="237112"/>
                </a:cubicBezTo>
                <a:lnTo>
                  <a:pt x="2972069" y="4107149"/>
                </a:lnTo>
                <a:cubicBezTo>
                  <a:pt x="2972069" y="4238102"/>
                  <a:pt x="2865910" y="4344261"/>
                  <a:pt x="2734957" y="4344261"/>
                </a:cubicBezTo>
                <a:lnTo>
                  <a:pt x="237112" y="4344261"/>
                </a:lnTo>
                <a:cubicBezTo>
                  <a:pt x="106159" y="4344261"/>
                  <a:pt x="0" y="4238102"/>
                  <a:pt x="0" y="4107149"/>
                </a:cubicBezTo>
                <a:lnTo>
                  <a:pt x="0" y="237112"/>
                </a:lnTo>
                <a:cubicBezTo>
                  <a:pt x="0" y="106159"/>
                  <a:pt x="106159" y="0"/>
                  <a:pt x="237112" y="0"/>
                </a:cubicBezTo>
                <a:close/>
              </a:path>
            </a:pathLst>
          </a:custGeom>
        </p:spPr>
        <p:txBody>
          <a:bodyPr wrap="square">
            <a:noAutofit/>
          </a:bodyPr>
          <a:lstStyle>
            <a:lvl1pPr marL="0" indent="0">
              <a:buNone/>
              <a:defRPr sz="2700"/>
            </a:lvl1pPr>
          </a:lstStyle>
          <a:p>
            <a:r>
              <a:rPr lang="en-US"/>
              <a:t>Pic here</a:t>
            </a:r>
          </a:p>
        </p:txBody>
      </p:sp>
      <p:sp>
        <p:nvSpPr>
          <p:cNvPr id="8" name="Picture Placeholder 7">
            <a:extLst>
              <a:ext uri="{FF2B5EF4-FFF2-40B4-BE49-F238E27FC236}">
                <a16:creationId xmlns:a16="http://schemas.microsoft.com/office/drawing/2014/main" id="{27CE160C-2469-E8A0-CD8B-90E2AF2E2F4C}"/>
              </a:ext>
            </a:extLst>
          </p:cNvPr>
          <p:cNvSpPr>
            <a:spLocks noGrp="1"/>
          </p:cNvSpPr>
          <p:nvPr>
            <p:ph type="pic" sz="quarter" idx="11" hasCustomPrompt="1"/>
          </p:nvPr>
        </p:nvSpPr>
        <p:spPr>
          <a:xfrm>
            <a:off x="12948835" y="876302"/>
            <a:ext cx="4458104" cy="6516392"/>
          </a:xfrm>
          <a:custGeom>
            <a:avLst/>
            <a:gdLst>
              <a:gd name="connsiteX0" fmla="*/ 237112 w 2972069"/>
              <a:gd name="connsiteY0" fmla="*/ 0 h 4344261"/>
              <a:gd name="connsiteX1" fmla="*/ 2734957 w 2972069"/>
              <a:gd name="connsiteY1" fmla="*/ 0 h 4344261"/>
              <a:gd name="connsiteX2" fmla="*/ 2972069 w 2972069"/>
              <a:gd name="connsiteY2" fmla="*/ 237112 h 4344261"/>
              <a:gd name="connsiteX3" fmla="*/ 2972069 w 2972069"/>
              <a:gd name="connsiteY3" fmla="*/ 4107149 h 4344261"/>
              <a:gd name="connsiteX4" fmla="*/ 2734957 w 2972069"/>
              <a:gd name="connsiteY4" fmla="*/ 4344261 h 4344261"/>
              <a:gd name="connsiteX5" fmla="*/ 237112 w 2972069"/>
              <a:gd name="connsiteY5" fmla="*/ 4344261 h 4344261"/>
              <a:gd name="connsiteX6" fmla="*/ 0 w 2972069"/>
              <a:gd name="connsiteY6" fmla="*/ 4107149 h 4344261"/>
              <a:gd name="connsiteX7" fmla="*/ 0 w 2972069"/>
              <a:gd name="connsiteY7" fmla="*/ 237112 h 4344261"/>
              <a:gd name="connsiteX8" fmla="*/ 237112 w 2972069"/>
              <a:gd name="connsiteY8" fmla="*/ 0 h 434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2069" h="4344261">
                <a:moveTo>
                  <a:pt x="237112" y="0"/>
                </a:moveTo>
                <a:lnTo>
                  <a:pt x="2734957" y="0"/>
                </a:lnTo>
                <a:cubicBezTo>
                  <a:pt x="2865910" y="0"/>
                  <a:pt x="2972069" y="106159"/>
                  <a:pt x="2972069" y="237112"/>
                </a:cubicBezTo>
                <a:lnTo>
                  <a:pt x="2972069" y="4107149"/>
                </a:lnTo>
                <a:cubicBezTo>
                  <a:pt x="2972069" y="4238102"/>
                  <a:pt x="2865910" y="4344261"/>
                  <a:pt x="2734957" y="4344261"/>
                </a:cubicBezTo>
                <a:lnTo>
                  <a:pt x="237112" y="4344261"/>
                </a:lnTo>
                <a:cubicBezTo>
                  <a:pt x="106159" y="4344261"/>
                  <a:pt x="0" y="4238102"/>
                  <a:pt x="0" y="4107149"/>
                </a:cubicBezTo>
                <a:lnTo>
                  <a:pt x="0" y="237112"/>
                </a:lnTo>
                <a:cubicBezTo>
                  <a:pt x="0" y="106159"/>
                  <a:pt x="106159" y="0"/>
                  <a:pt x="237112" y="0"/>
                </a:cubicBezTo>
                <a:close/>
              </a:path>
            </a:pathLst>
          </a:custGeom>
        </p:spPr>
        <p:txBody>
          <a:bodyPr wrap="square">
            <a:noAutofit/>
          </a:bodyPr>
          <a:lstStyle>
            <a:lvl1pPr marL="0" indent="0">
              <a:buNone/>
              <a:defRPr sz="2700"/>
            </a:lvl1pPr>
          </a:lstStyle>
          <a:p>
            <a:r>
              <a:rPr lang="en-US"/>
              <a:t>Pic here</a:t>
            </a:r>
          </a:p>
        </p:txBody>
      </p:sp>
    </p:spTree>
    <p:extLst>
      <p:ext uri="{BB962C8B-B14F-4D97-AF65-F5344CB8AC3E}">
        <p14:creationId xmlns:p14="http://schemas.microsoft.com/office/powerpoint/2010/main" val="1090286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1FF9E8C-0306-9147-3D69-509B6A070D9A}"/>
              </a:ext>
            </a:extLst>
          </p:cNvPr>
          <p:cNvSpPr>
            <a:spLocks noGrp="1"/>
          </p:cNvSpPr>
          <p:nvPr>
            <p:ph type="pic" sz="quarter" idx="10" hasCustomPrompt="1"/>
          </p:nvPr>
        </p:nvSpPr>
        <p:spPr>
          <a:xfrm>
            <a:off x="9144002" y="876300"/>
            <a:ext cx="8262938" cy="8479632"/>
          </a:xfrm>
          <a:custGeom>
            <a:avLst/>
            <a:gdLst>
              <a:gd name="connsiteX0" fmla="*/ 439478 w 5508625"/>
              <a:gd name="connsiteY0" fmla="*/ 0 h 5653088"/>
              <a:gd name="connsiteX1" fmla="*/ 5069147 w 5508625"/>
              <a:gd name="connsiteY1" fmla="*/ 0 h 5653088"/>
              <a:gd name="connsiteX2" fmla="*/ 5508625 w 5508625"/>
              <a:gd name="connsiteY2" fmla="*/ 439478 h 5653088"/>
              <a:gd name="connsiteX3" fmla="*/ 5508625 w 5508625"/>
              <a:gd name="connsiteY3" fmla="*/ 5213610 h 5653088"/>
              <a:gd name="connsiteX4" fmla="*/ 5069147 w 5508625"/>
              <a:gd name="connsiteY4" fmla="*/ 5653088 h 5653088"/>
              <a:gd name="connsiteX5" fmla="*/ 439478 w 5508625"/>
              <a:gd name="connsiteY5" fmla="*/ 5653088 h 5653088"/>
              <a:gd name="connsiteX6" fmla="*/ 0 w 5508625"/>
              <a:gd name="connsiteY6" fmla="*/ 5213610 h 5653088"/>
              <a:gd name="connsiteX7" fmla="*/ 0 w 5508625"/>
              <a:gd name="connsiteY7" fmla="*/ 439478 h 5653088"/>
              <a:gd name="connsiteX8" fmla="*/ 439478 w 5508625"/>
              <a:gd name="connsiteY8" fmla="*/ 0 h 565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8625" h="5653088">
                <a:moveTo>
                  <a:pt x="439478" y="0"/>
                </a:moveTo>
                <a:lnTo>
                  <a:pt x="5069147" y="0"/>
                </a:lnTo>
                <a:cubicBezTo>
                  <a:pt x="5311864" y="0"/>
                  <a:pt x="5508625" y="196761"/>
                  <a:pt x="5508625" y="439478"/>
                </a:cubicBezTo>
                <a:lnTo>
                  <a:pt x="5508625" y="5213610"/>
                </a:lnTo>
                <a:cubicBezTo>
                  <a:pt x="5508625" y="5456327"/>
                  <a:pt x="5311864" y="5653088"/>
                  <a:pt x="5069147" y="5653088"/>
                </a:cubicBezTo>
                <a:lnTo>
                  <a:pt x="439478" y="5653088"/>
                </a:lnTo>
                <a:cubicBezTo>
                  <a:pt x="196761" y="5653088"/>
                  <a:pt x="0" y="5456327"/>
                  <a:pt x="0" y="5213610"/>
                </a:cubicBezTo>
                <a:lnTo>
                  <a:pt x="0" y="439478"/>
                </a:lnTo>
                <a:cubicBezTo>
                  <a:pt x="0" y="196761"/>
                  <a:pt x="196761" y="0"/>
                  <a:pt x="439478" y="0"/>
                </a:cubicBezTo>
                <a:close/>
              </a:path>
            </a:pathLst>
          </a:custGeom>
        </p:spPr>
        <p:txBody>
          <a:bodyPr wrap="square">
            <a:noAutofit/>
          </a:bodyPr>
          <a:lstStyle>
            <a:lvl1pPr marL="0" indent="0">
              <a:buNone/>
              <a:defRPr sz="2700"/>
            </a:lvl1pPr>
          </a:lstStyle>
          <a:p>
            <a:r>
              <a:rPr lang="en-US"/>
              <a:t>Pic here</a:t>
            </a:r>
          </a:p>
        </p:txBody>
      </p:sp>
      <p:sp>
        <p:nvSpPr>
          <p:cNvPr id="8" name="Picture Placeholder 7">
            <a:extLst>
              <a:ext uri="{FF2B5EF4-FFF2-40B4-BE49-F238E27FC236}">
                <a16:creationId xmlns:a16="http://schemas.microsoft.com/office/drawing/2014/main" id="{7A92E562-AB03-F124-150A-EAA723B3D5C1}"/>
              </a:ext>
            </a:extLst>
          </p:cNvPr>
          <p:cNvSpPr>
            <a:spLocks noGrp="1"/>
          </p:cNvSpPr>
          <p:nvPr>
            <p:ph type="pic" sz="quarter" idx="11" hasCustomPrompt="1"/>
          </p:nvPr>
        </p:nvSpPr>
        <p:spPr>
          <a:xfrm>
            <a:off x="6970541" y="1795465"/>
            <a:ext cx="3981158" cy="4085564"/>
          </a:xfrm>
          <a:custGeom>
            <a:avLst/>
            <a:gdLst>
              <a:gd name="connsiteX0" fmla="*/ 214850 w 2654105"/>
              <a:gd name="connsiteY0" fmla="*/ 0 h 2723709"/>
              <a:gd name="connsiteX1" fmla="*/ 2439255 w 2654105"/>
              <a:gd name="connsiteY1" fmla="*/ 0 h 2723709"/>
              <a:gd name="connsiteX2" fmla="*/ 2654105 w 2654105"/>
              <a:gd name="connsiteY2" fmla="*/ 214850 h 2723709"/>
              <a:gd name="connsiteX3" fmla="*/ 2654105 w 2654105"/>
              <a:gd name="connsiteY3" fmla="*/ 2508859 h 2723709"/>
              <a:gd name="connsiteX4" fmla="*/ 2439255 w 2654105"/>
              <a:gd name="connsiteY4" fmla="*/ 2723709 h 2723709"/>
              <a:gd name="connsiteX5" fmla="*/ 214850 w 2654105"/>
              <a:gd name="connsiteY5" fmla="*/ 2723709 h 2723709"/>
              <a:gd name="connsiteX6" fmla="*/ 0 w 2654105"/>
              <a:gd name="connsiteY6" fmla="*/ 2508859 h 2723709"/>
              <a:gd name="connsiteX7" fmla="*/ 0 w 2654105"/>
              <a:gd name="connsiteY7" fmla="*/ 214850 h 2723709"/>
              <a:gd name="connsiteX8" fmla="*/ 214850 w 2654105"/>
              <a:gd name="connsiteY8" fmla="*/ 0 h 272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54105" h="2723709">
                <a:moveTo>
                  <a:pt x="214850" y="0"/>
                </a:moveTo>
                <a:lnTo>
                  <a:pt x="2439255" y="0"/>
                </a:lnTo>
                <a:cubicBezTo>
                  <a:pt x="2557913" y="0"/>
                  <a:pt x="2654105" y="96192"/>
                  <a:pt x="2654105" y="214850"/>
                </a:cubicBezTo>
                <a:lnTo>
                  <a:pt x="2654105" y="2508859"/>
                </a:lnTo>
                <a:cubicBezTo>
                  <a:pt x="2654105" y="2627517"/>
                  <a:pt x="2557913" y="2723709"/>
                  <a:pt x="2439255" y="2723709"/>
                </a:cubicBezTo>
                <a:lnTo>
                  <a:pt x="214850" y="2723709"/>
                </a:lnTo>
                <a:cubicBezTo>
                  <a:pt x="96192" y="2723709"/>
                  <a:pt x="0" y="2627517"/>
                  <a:pt x="0" y="2508859"/>
                </a:cubicBezTo>
                <a:lnTo>
                  <a:pt x="0" y="214850"/>
                </a:lnTo>
                <a:cubicBezTo>
                  <a:pt x="0" y="96192"/>
                  <a:pt x="96192" y="0"/>
                  <a:pt x="214850" y="0"/>
                </a:cubicBezTo>
                <a:close/>
              </a:path>
            </a:pathLst>
          </a:custGeom>
        </p:spPr>
        <p:txBody>
          <a:bodyPr wrap="square">
            <a:noAutofit/>
          </a:bodyPr>
          <a:lstStyle>
            <a:lvl1pPr marL="0" indent="0">
              <a:buNone/>
              <a:defRPr sz="2700"/>
            </a:lvl1pPr>
          </a:lstStyle>
          <a:p>
            <a:r>
              <a:rPr lang="en-US"/>
              <a:t>Pic here</a:t>
            </a:r>
          </a:p>
        </p:txBody>
      </p:sp>
    </p:spTree>
    <p:extLst>
      <p:ext uri="{BB962C8B-B14F-4D97-AF65-F5344CB8AC3E}">
        <p14:creationId xmlns:p14="http://schemas.microsoft.com/office/powerpoint/2010/main" val="30588400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2FCB51B-0053-2631-CE92-21D01B2C06C4}"/>
              </a:ext>
            </a:extLst>
          </p:cNvPr>
          <p:cNvSpPr>
            <a:spLocks noGrp="1"/>
          </p:cNvSpPr>
          <p:nvPr>
            <p:ph type="pic" sz="quarter" idx="11" hasCustomPrompt="1"/>
          </p:nvPr>
        </p:nvSpPr>
        <p:spPr>
          <a:xfrm>
            <a:off x="4469872" y="1795463"/>
            <a:ext cx="3255281" cy="4587003"/>
          </a:xfrm>
          <a:custGeom>
            <a:avLst/>
            <a:gdLst>
              <a:gd name="connsiteX0" fmla="*/ 162852 w 2170187"/>
              <a:gd name="connsiteY0" fmla="*/ 0 h 3058002"/>
              <a:gd name="connsiteX1" fmla="*/ 2007335 w 2170187"/>
              <a:gd name="connsiteY1" fmla="*/ 0 h 3058002"/>
              <a:gd name="connsiteX2" fmla="*/ 2170187 w 2170187"/>
              <a:gd name="connsiteY2" fmla="*/ 162852 h 3058002"/>
              <a:gd name="connsiteX3" fmla="*/ 2170187 w 2170187"/>
              <a:gd name="connsiteY3" fmla="*/ 693107 h 3058002"/>
              <a:gd name="connsiteX4" fmla="*/ 2170187 w 2170187"/>
              <a:gd name="connsiteY4" fmla="*/ 1500604 h 3058002"/>
              <a:gd name="connsiteX5" fmla="*/ 2170187 w 2170187"/>
              <a:gd name="connsiteY5" fmla="*/ 3058002 h 3058002"/>
              <a:gd name="connsiteX6" fmla="*/ 914400 w 2170187"/>
              <a:gd name="connsiteY6" fmla="*/ 3058002 h 3058002"/>
              <a:gd name="connsiteX7" fmla="*/ 0 w 2170187"/>
              <a:gd name="connsiteY7" fmla="*/ 2143602 h 3058002"/>
              <a:gd name="connsiteX8" fmla="*/ 0 w 2170187"/>
              <a:gd name="connsiteY8" fmla="*/ 1500604 h 3058002"/>
              <a:gd name="connsiteX9" fmla="*/ 0 w 2170187"/>
              <a:gd name="connsiteY9" fmla="*/ 693107 h 3058002"/>
              <a:gd name="connsiteX10" fmla="*/ 0 w 2170187"/>
              <a:gd name="connsiteY10" fmla="*/ 162852 h 3058002"/>
              <a:gd name="connsiteX11" fmla="*/ 162852 w 2170187"/>
              <a:gd name="connsiteY11" fmla="*/ 0 h 30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0187" h="3058002">
                <a:moveTo>
                  <a:pt x="162852" y="0"/>
                </a:moveTo>
                <a:lnTo>
                  <a:pt x="2007335" y="0"/>
                </a:lnTo>
                <a:cubicBezTo>
                  <a:pt x="2097276" y="0"/>
                  <a:pt x="2170187" y="72911"/>
                  <a:pt x="2170187" y="162852"/>
                </a:cubicBezTo>
                <a:lnTo>
                  <a:pt x="2170187" y="693107"/>
                </a:lnTo>
                <a:lnTo>
                  <a:pt x="2170187" y="1500604"/>
                </a:lnTo>
                <a:lnTo>
                  <a:pt x="2170187" y="3058002"/>
                </a:lnTo>
                <a:lnTo>
                  <a:pt x="914400" y="3058002"/>
                </a:lnTo>
                <a:lnTo>
                  <a:pt x="0" y="2143602"/>
                </a:lnTo>
                <a:lnTo>
                  <a:pt x="0" y="1500604"/>
                </a:lnTo>
                <a:lnTo>
                  <a:pt x="0" y="693107"/>
                </a:lnTo>
                <a:lnTo>
                  <a:pt x="0" y="162852"/>
                </a:lnTo>
                <a:cubicBezTo>
                  <a:pt x="0" y="72911"/>
                  <a:pt x="72911" y="0"/>
                  <a:pt x="162852" y="0"/>
                </a:cubicBezTo>
                <a:close/>
              </a:path>
            </a:pathLst>
          </a:custGeom>
        </p:spPr>
        <p:txBody>
          <a:bodyPr wrap="square">
            <a:noAutofit/>
          </a:bodyPr>
          <a:lstStyle>
            <a:lvl1pPr marL="0" indent="0">
              <a:buNone/>
              <a:defRPr sz="2700"/>
            </a:lvl1pPr>
          </a:lstStyle>
          <a:p>
            <a:r>
              <a:rPr lang="en-US"/>
              <a:t>Pic here</a:t>
            </a:r>
          </a:p>
        </p:txBody>
      </p:sp>
      <p:sp>
        <p:nvSpPr>
          <p:cNvPr id="9" name="Picture Placeholder 8">
            <a:extLst>
              <a:ext uri="{FF2B5EF4-FFF2-40B4-BE49-F238E27FC236}">
                <a16:creationId xmlns:a16="http://schemas.microsoft.com/office/drawing/2014/main" id="{5338E53E-5E17-EAD0-7468-6ECE91827EE7}"/>
              </a:ext>
            </a:extLst>
          </p:cNvPr>
          <p:cNvSpPr>
            <a:spLocks noGrp="1"/>
          </p:cNvSpPr>
          <p:nvPr>
            <p:ph type="pic" sz="quarter" idx="12" hasCustomPrompt="1"/>
          </p:nvPr>
        </p:nvSpPr>
        <p:spPr>
          <a:xfrm>
            <a:off x="8043294" y="1795463"/>
            <a:ext cx="3255281" cy="4587003"/>
          </a:xfrm>
          <a:custGeom>
            <a:avLst/>
            <a:gdLst>
              <a:gd name="connsiteX0" fmla="*/ 162852 w 2170187"/>
              <a:gd name="connsiteY0" fmla="*/ 0 h 3058002"/>
              <a:gd name="connsiteX1" fmla="*/ 2007335 w 2170187"/>
              <a:gd name="connsiteY1" fmla="*/ 0 h 3058002"/>
              <a:gd name="connsiteX2" fmla="*/ 2170187 w 2170187"/>
              <a:gd name="connsiteY2" fmla="*/ 162852 h 3058002"/>
              <a:gd name="connsiteX3" fmla="*/ 2170187 w 2170187"/>
              <a:gd name="connsiteY3" fmla="*/ 693107 h 3058002"/>
              <a:gd name="connsiteX4" fmla="*/ 2170187 w 2170187"/>
              <a:gd name="connsiteY4" fmla="*/ 1500604 h 3058002"/>
              <a:gd name="connsiteX5" fmla="*/ 2170187 w 2170187"/>
              <a:gd name="connsiteY5" fmla="*/ 3058002 h 3058002"/>
              <a:gd name="connsiteX6" fmla="*/ 914400 w 2170187"/>
              <a:gd name="connsiteY6" fmla="*/ 3058002 h 3058002"/>
              <a:gd name="connsiteX7" fmla="*/ 0 w 2170187"/>
              <a:gd name="connsiteY7" fmla="*/ 2143602 h 3058002"/>
              <a:gd name="connsiteX8" fmla="*/ 0 w 2170187"/>
              <a:gd name="connsiteY8" fmla="*/ 1500604 h 3058002"/>
              <a:gd name="connsiteX9" fmla="*/ 0 w 2170187"/>
              <a:gd name="connsiteY9" fmla="*/ 693107 h 3058002"/>
              <a:gd name="connsiteX10" fmla="*/ 0 w 2170187"/>
              <a:gd name="connsiteY10" fmla="*/ 162852 h 3058002"/>
              <a:gd name="connsiteX11" fmla="*/ 162852 w 2170187"/>
              <a:gd name="connsiteY11" fmla="*/ 0 h 30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0187" h="3058002">
                <a:moveTo>
                  <a:pt x="162852" y="0"/>
                </a:moveTo>
                <a:lnTo>
                  <a:pt x="2007335" y="0"/>
                </a:lnTo>
                <a:cubicBezTo>
                  <a:pt x="2097276" y="0"/>
                  <a:pt x="2170187" y="72911"/>
                  <a:pt x="2170187" y="162852"/>
                </a:cubicBezTo>
                <a:lnTo>
                  <a:pt x="2170187" y="693107"/>
                </a:lnTo>
                <a:lnTo>
                  <a:pt x="2170187" y="1500604"/>
                </a:lnTo>
                <a:lnTo>
                  <a:pt x="2170187" y="3058002"/>
                </a:lnTo>
                <a:lnTo>
                  <a:pt x="914400" y="3058002"/>
                </a:lnTo>
                <a:lnTo>
                  <a:pt x="0" y="2143602"/>
                </a:lnTo>
                <a:lnTo>
                  <a:pt x="0" y="1500604"/>
                </a:lnTo>
                <a:lnTo>
                  <a:pt x="0" y="693107"/>
                </a:lnTo>
                <a:lnTo>
                  <a:pt x="0" y="162852"/>
                </a:lnTo>
                <a:cubicBezTo>
                  <a:pt x="0" y="72911"/>
                  <a:pt x="72911" y="0"/>
                  <a:pt x="162852" y="0"/>
                </a:cubicBezTo>
                <a:close/>
              </a:path>
            </a:pathLst>
          </a:custGeom>
        </p:spPr>
        <p:txBody>
          <a:bodyPr wrap="square">
            <a:noAutofit/>
          </a:bodyPr>
          <a:lstStyle>
            <a:lvl1pPr marL="0" indent="0">
              <a:buNone/>
              <a:defRPr sz="2700"/>
            </a:lvl1pPr>
          </a:lstStyle>
          <a:p>
            <a:r>
              <a:rPr lang="en-US"/>
              <a:t>Pic here</a:t>
            </a:r>
          </a:p>
        </p:txBody>
      </p:sp>
      <p:sp>
        <p:nvSpPr>
          <p:cNvPr id="7" name="Picture Placeholder 6">
            <a:extLst>
              <a:ext uri="{FF2B5EF4-FFF2-40B4-BE49-F238E27FC236}">
                <a16:creationId xmlns:a16="http://schemas.microsoft.com/office/drawing/2014/main" id="{DA452533-C145-72BD-8331-CD6F028450BE}"/>
              </a:ext>
            </a:extLst>
          </p:cNvPr>
          <p:cNvSpPr>
            <a:spLocks noGrp="1"/>
          </p:cNvSpPr>
          <p:nvPr>
            <p:ph type="pic" sz="quarter" idx="10" hasCustomPrompt="1"/>
          </p:nvPr>
        </p:nvSpPr>
        <p:spPr>
          <a:xfrm>
            <a:off x="881063" y="1795463"/>
            <a:ext cx="3255281" cy="4587003"/>
          </a:xfrm>
          <a:custGeom>
            <a:avLst/>
            <a:gdLst>
              <a:gd name="connsiteX0" fmla="*/ 162852 w 2170187"/>
              <a:gd name="connsiteY0" fmla="*/ 0 h 3058002"/>
              <a:gd name="connsiteX1" fmla="*/ 2007335 w 2170187"/>
              <a:gd name="connsiteY1" fmla="*/ 0 h 3058002"/>
              <a:gd name="connsiteX2" fmla="*/ 2170187 w 2170187"/>
              <a:gd name="connsiteY2" fmla="*/ 162852 h 3058002"/>
              <a:gd name="connsiteX3" fmla="*/ 2170187 w 2170187"/>
              <a:gd name="connsiteY3" fmla="*/ 693107 h 3058002"/>
              <a:gd name="connsiteX4" fmla="*/ 2170187 w 2170187"/>
              <a:gd name="connsiteY4" fmla="*/ 1500604 h 3058002"/>
              <a:gd name="connsiteX5" fmla="*/ 2170187 w 2170187"/>
              <a:gd name="connsiteY5" fmla="*/ 3058002 h 3058002"/>
              <a:gd name="connsiteX6" fmla="*/ 914400 w 2170187"/>
              <a:gd name="connsiteY6" fmla="*/ 3058002 h 3058002"/>
              <a:gd name="connsiteX7" fmla="*/ 0 w 2170187"/>
              <a:gd name="connsiteY7" fmla="*/ 2143602 h 3058002"/>
              <a:gd name="connsiteX8" fmla="*/ 0 w 2170187"/>
              <a:gd name="connsiteY8" fmla="*/ 1500604 h 3058002"/>
              <a:gd name="connsiteX9" fmla="*/ 0 w 2170187"/>
              <a:gd name="connsiteY9" fmla="*/ 693107 h 3058002"/>
              <a:gd name="connsiteX10" fmla="*/ 0 w 2170187"/>
              <a:gd name="connsiteY10" fmla="*/ 162852 h 3058002"/>
              <a:gd name="connsiteX11" fmla="*/ 162852 w 2170187"/>
              <a:gd name="connsiteY11" fmla="*/ 0 h 30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0187" h="3058002">
                <a:moveTo>
                  <a:pt x="162852" y="0"/>
                </a:moveTo>
                <a:lnTo>
                  <a:pt x="2007335" y="0"/>
                </a:lnTo>
                <a:cubicBezTo>
                  <a:pt x="2097276" y="0"/>
                  <a:pt x="2170187" y="72911"/>
                  <a:pt x="2170187" y="162852"/>
                </a:cubicBezTo>
                <a:lnTo>
                  <a:pt x="2170187" y="693107"/>
                </a:lnTo>
                <a:lnTo>
                  <a:pt x="2170187" y="1500604"/>
                </a:lnTo>
                <a:lnTo>
                  <a:pt x="2170187" y="3058002"/>
                </a:lnTo>
                <a:lnTo>
                  <a:pt x="914400" y="3058002"/>
                </a:lnTo>
                <a:lnTo>
                  <a:pt x="0" y="2143602"/>
                </a:lnTo>
                <a:lnTo>
                  <a:pt x="0" y="1500604"/>
                </a:lnTo>
                <a:lnTo>
                  <a:pt x="0" y="693107"/>
                </a:lnTo>
                <a:lnTo>
                  <a:pt x="0" y="162852"/>
                </a:lnTo>
                <a:cubicBezTo>
                  <a:pt x="0" y="72911"/>
                  <a:pt x="72911" y="0"/>
                  <a:pt x="162852" y="0"/>
                </a:cubicBezTo>
                <a:close/>
              </a:path>
            </a:pathLst>
          </a:custGeom>
        </p:spPr>
        <p:txBody>
          <a:bodyPr wrap="square">
            <a:noAutofit/>
          </a:bodyPr>
          <a:lstStyle>
            <a:lvl1pPr marL="0" indent="0">
              <a:buNone/>
              <a:defRPr sz="2700"/>
            </a:lvl1pPr>
          </a:lstStyle>
          <a:p>
            <a:r>
              <a:rPr lang="en-US"/>
              <a:t>Pic here</a:t>
            </a:r>
          </a:p>
        </p:txBody>
      </p:sp>
    </p:spTree>
    <p:extLst>
      <p:ext uri="{BB962C8B-B14F-4D97-AF65-F5344CB8AC3E}">
        <p14:creationId xmlns:p14="http://schemas.microsoft.com/office/powerpoint/2010/main" val="15096466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3E07249-D41A-19EE-A6EB-65AB952ADF40}"/>
              </a:ext>
            </a:extLst>
          </p:cNvPr>
          <p:cNvSpPr>
            <a:spLocks noGrp="1"/>
          </p:cNvSpPr>
          <p:nvPr>
            <p:ph type="pic" sz="quarter" idx="10" hasCustomPrompt="1"/>
          </p:nvPr>
        </p:nvSpPr>
        <p:spPr>
          <a:xfrm>
            <a:off x="881064" y="3399941"/>
            <a:ext cx="3143105" cy="4212432"/>
          </a:xfrm>
          <a:custGeom>
            <a:avLst/>
            <a:gdLst>
              <a:gd name="connsiteX0" fmla="*/ 285499 w 2095403"/>
              <a:gd name="connsiteY0" fmla="*/ 0 h 2808288"/>
              <a:gd name="connsiteX1" fmla="*/ 1809904 w 2095403"/>
              <a:gd name="connsiteY1" fmla="*/ 0 h 2808288"/>
              <a:gd name="connsiteX2" fmla="*/ 2095403 w 2095403"/>
              <a:gd name="connsiteY2" fmla="*/ 285499 h 2808288"/>
              <a:gd name="connsiteX3" fmla="*/ 2095403 w 2095403"/>
              <a:gd name="connsiteY3" fmla="*/ 2522789 h 2808288"/>
              <a:gd name="connsiteX4" fmla="*/ 1809904 w 2095403"/>
              <a:gd name="connsiteY4" fmla="*/ 2808288 h 2808288"/>
              <a:gd name="connsiteX5" fmla="*/ 285499 w 2095403"/>
              <a:gd name="connsiteY5" fmla="*/ 2808288 h 2808288"/>
              <a:gd name="connsiteX6" fmla="*/ 0 w 2095403"/>
              <a:gd name="connsiteY6" fmla="*/ 2522789 h 2808288"/>
              <a:gd name="connsiteX7" fmla="*/ 0 w 2095403"/>
              <a:gd name="connsiteY7" fmla="*/ 285499 h 2808288"/>
              <a:gd name="connsiteX8" fmla="*/ 285499 w 2095403"/>
              <a:gd name="connsiteY8" fmla="*/ 0 h 28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403" h="2808288">
                <a:moveTo>
                  <a:pt x="285499" y="0"/>
                </a:moveTo>
                <a:lnTo>
                  <a:pt x="1809904" y="0"/>
                </a:lnTo>
                <a:cubicBezTo>
                  <a:pt x="1967581" y="0"/>
                  <a:pt x="2095403" y="127822"/>
                  <a:pt x="2095403" y="285499"/>
                </a:cubicBezTo>
                <a:lnTo>
                  <a:pt x="2095403" y="2522789"/>
                </a:lnTo>
                <a:cubicBezTo>
                  <a:pt x="2095403" y="2680466"/>
                  <a:pt x="1967581" y="2808288"/>
                  <a:pt x="1809904" y="2808288"/>
                </a:cubicBezTo>
                <a:lnTo>
                  <a:pt x="285499" y="2808288"/>
                </a:lnTo>
                <a:cubicBezTo>
                  <a:pt x="127822" y="2808288"/>
                  <a:pt x="0" y="2680466"/>
                  <a:pt x="0" y="2522789"/>
                </a:cubicBezTo>
                <a:lnTo>
                  <a:pt x="0" y="285499"/>
                </a:lnTo>
                <a:cubicBezTo>
                  <a:pt x="0" y="127822"/>
                  <a:pt x="127822" y="0"/>
                  <a:pt x="285499" y="0"/>
                </a:cubicBezTo>
                <a:close/>
              </a:path>
            </a:pathLst>
          </a:custGeom>
        </p:spPr>
        <p:txBody>
          <a:bodyPr wrap="square">
            <a:noAutofit/>
          </a:bodyPr>
          <a:lstStyle>
            <a:lvl1pPr marL="0" indent="0">
              <a:buNone/>
              <a:defRPr sz="2700"/>
            </a:lvl1pPr>
          </a:lstStyle>
          <a:p>
            <a:r>
              <a:rPr lang="en-US"/>
              <a:t>Pic here</a:t>
            </a:r>
          </a:p>
        </p:txBody>
      </p:sp>
      <p:sp>
        <p:nvSpPr>
          <p:cNvPr id="10" name="Picture Placeholder 9">
            <a:extLst>
              <a:ext uri="{FF2B5EF4-FFF2-40B4-BE49-F238E27FC236}">
                <a16:creationId xmlns:a16="http://schemas.microsoft.com/office/drawing/2014/main" id="{B8F2BD9A-4617-E894-6F1C-BAD45D3E9FA9}"/>
              </a:ext>
            </a:extLst>
          </p:cNvPr>
          <p:cNvSpPr>
            <a:spLocks noGrp="1"/>
          </p:cNvSpPr>
          <p:nvPr>
            <p:ph type="pic" sz="quarter" idx="11" hasCustomPrompt="1"/>
          </p:nvPr>
        </p:nvSpPr>
        <p:spPr>
          <a:xfrm>
            <a:off x="4226756" y="5143500"/>
            <a:ext cx="3143105" cy="4212432"/>
          </a:xfrm>
          <a:custGeom>
            <a:avLst/>
            <a:gdLst>
              <a:gd name="connsiteX0" fmla="*/ 274749 w 2095403"/>
              <a:gd name="connsiteY0" fmla="*/ 0 h 2808288"/>
              <a:gd name="connsiteX1" fmla="*/ 1820654 w 2095403"/>
              <a:gd name="connsiteY1" fmla="*/ 0 h 2808288"/>
              <a:gd name="connsiteX2" fmla="*/ 2095403 w 2095403"/>
              <a:gd name="connsiteY2" fmla="*/ 274749 h 2808288"/>
              <a:gd name="connsiteX3" fmla="*/ 2095403 w 2095403"/>
              <a:gd name="connsiteY3" fmla="*/ 2533539 h 2808288"/>
              <a:gd name="connsiteX4" fmla="*/ 1820654 w 2095403"/>
              <a:gd name="connsiteY4" fmla="*/ 2808288 h 2808288"/>
              <a:gd name="connsiteX5" fmla="*/ 274749 w 2095403"/>
              <a:gd name="connsiteY5" fmla="*/ 2808288 h 2808288"/>
              <a:gd name="connsiteX6" fmla="*/ 0 w 2095403"/>
              <a:gd name="connsiteY6" fmla="*/ 2533539 h 2808288"/>
              <a:gd name="connsiteX7" fmla="*/ 0 w 2095403"/>
              <a:gd name="connsiteY7" fmla="*/ 274749 h 2808288"/>
              <a:gd name="connsiteX8" fmla="*/ 274749 w 2095403"/>
              <a:gd name="connsiteY8" fmla="*/ 0 h 28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403" h="2808288">
                <a:moveTo>
                  <a:pt x="274749" y="0"/>
                </a:moveTo>
                <a:lnTo>
                  <a:pt x="1820654" y="0"/>
                </a:lnTo>
                <a:cubicBezTo>
                  <a:pt x="1972394" y="0"/>
                  <a:pt x="2095403" y="123009"/>
                  <a:pt x="2095403" y="274749"/>
                </a:cubicBezTo>
                <a:lnTo>
                  <a:pt x="2095403" y="2533539"/>
                </a:lnTo>
                <a:cubicBezTo>
                  <a:pt x="2095403" y="2685279"/>
                  <a:pt x="1972394" y="2808288"/>
                  <a:pt x="1820654" y="2808288"/>
                </a:cubicBezTo>
                <a:lnTo>
                  <a:pt x="274749" y="2808288"/>
                </a:lnTo>
                <a:cubicBezTo>
                  <a:pt x="123009" y="2808288"/>
                  <a:pt x="0" y="2685279"/>
                  <a:pt x="0" y="2533539"/>
                </a:cubicBezTo>
                <a:lnTo>
                  <a:pt x="0" y="274749"/>
                </a:lnTo>
                <a:cubicBezTo>
                  <a:pt x="0" y="123009"/>
                  <a:pt x="123009" y="0"/>
                  <a:pt x="274749" y="0"/>
                </a:cubicBezTo>
                <a:close/>
              </a:path>
            </a:pathLst>
          </a:custGeom>
        </p:spPr>
        <p:txBody>
          <a:bodyPr wrap="square">
            <a:noAutofit/>
          </a:bodyPr>
          <a:lstStyle>
            <a:lvl1pPr marL="0" indent="0">
              <a:buNone/>
              <a:defRPr sz="2700"/>
            </a:lvl1pPr>
          </a:lstStyle>
          <a:p>
            <a:r>
              <a:rPr lang="en-US"/>
              <a:t>Pic here</a:t>
            </a:r>
          </a:p>
        </p:txBody>
      </p:sp>
      <p:sp>
        <p:nvSpPr>
          <p:cNvPr id="12" name="Picture Placeholder 11">
            <a:extLst>
              <a:ext uri="{FF2B5EF4-FFF2-40B4-BE49-F238E27FC236}">
                <a16:creationId xmlns:a16="http://schemas.microsoft.com/office/drawing/2014/main" id="{AA9E6B8C-D3AB-E4DC-71BA-C9F803C1DDDE}"/>
              </a:ext>
            </a:extLst>
          </p:cNvPr>
          <p:cNvSpPr>
            <a:spLocks noGrp="1"/>
          </p:cNvSpPr>
          <p:nvPr>
            <p:ph type="pic" sz="quarter" idx="12" hasCustomPrompt="1"/>
          </p:nvPr>
        </p:nvSpPr>
        <p:spPr>
          <a:xfrm>
            <a:off x="10918142" y="5143500"/>
            <a:ext cx="3143105" cy="4212432"/>
          </a:xfrm>
          <a:custGeom>
            <a:avLst/>
            <a:gdLst>
              <a:gd name="connsiteX0" fmla="*/ 274749 w 2095403"/>
              <a:gd name="connsiteY0" fmla="*/ 0 h 2808288"/>
              <a:gd name="connsiteX1" fmla="*/ 1820654 w 2095403"/>
              <a:gd name="connsiteY1" fmla="*/ 0 h 2808288"/>
              <a:gd name="connsiteX2" fmla="*/ 2095403 w 2095403"/>
              <a:gd name="connsiteY2" fmla="*/ 274749 h 2808288"/>
              <a:gd name="connsiteX3" fmla="*/ 2095403 w 2095403"/>
              <a:gd name="connsiteY3" fmla="*/ 2533539 h 2808288"/>
              <a:gd name="connsiteX4" fmla="*/ 1820654 w 2095403"/>
              <a:gd name="connsiteY4" fmla="*/ 2808288 h 2808288"/>
              <a:gd name="connsiteX5" fmla="*/ 274749 w 2095403"/>
              <a:gd name="connsiteY5" fmla="*/ 2808288 h 2808288"/>
              <a:gd name="connsiteX6" fmla="*/ 0 w 2095403"/>
              <a:gd name="connsiteY6" fmla="*/ 2533539 h 2808288"/>
              <a:gd name="connsiteX7" fmla="*/ 0 w 2095403"/>
              <a:gd name="connsiteY7" fmla="*/ 274749 h 2808288"/>
              <a:gd name="connsiteX8" fmla="*/ 274749 w 2095403"/>
              <a:gd name="connsiteY8" fmla="*/ 0 h 280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403" h="2808288">
                <a:moveTo>
                  <a:pt x="274749" y="0"/>
                </a:moveTo>
                <a:lnTo>
                  <a:pt x="1820654" y="0"/>
                </a:lnTo>
                <a:cubicBezTo>
                  <a:pt x="1972394" y="0"/>
                  <a:pt x="2095403" y="123009"/>
                  <a:pt x="2095403" y="274749"/>
                </a:cubicBezTo>
                <a:lnTo>
                  <a:pt x="2095403" y="2533539"/>
                </a:lnTo>
                <a:cubicBezTo>
                  <a:pt x="2095403" y="2685279"/>
                  <a:pt x="1972394" y="2808288"/>
                  <a:pt x="1820654" y="2808288"/>
                </a:cubicBezTo>
                <a:lnTo>
                  <a:pt x="274749" y="2808288"/>
                </a:lnTo>
                <a:cubicBezTo>
                  <a:pt x="123009" y="2808288"/>
                  <a:pt x="0" y="2685279"/>
                  <a:pt x="0" y="2533539"/>
                </a:cubicBezTo>
                <a:lnTo>
                  <a:pt x="0" y="274749"/>
                </a:lnTo>
                <a:cubicBezTo>
                  <a:pt x="0" y="123009"/>
                  <a:pt x="123009" y="0"/>
                  <a:pt x="274749" y="0"/>
                </a:cubicBezTo>
                <a:close/>
              </a:path>
            </a:pathLst>
          </a:custGeom>
        </p:spPr>
        <p:txBody>
          <a:bodyPr wrap="square">
            <a:noAutofit/>
          </a:bodyPr>
          <a:lstStyle>
            <a:lvl1pPr marL="0" indent="0">
              <a:buNone/>
              <a:defRPr sz="2700"/>
            </a:lvl1pPr>
          </a:lstStyle>
          <a:p>
            <a:r>
              <a:rPr lang="en-US"/>
              <a:t>Pic here</a:t>
            </a:r>
          </a:p>
        </p:txBody>
      </p:sp>
      <p:sp>
        <p:nvSpPr>
          <p:cNvPr id="14" name="Picture Placeholder 13">
            <a:extLst>
              <a:ext uri="{FF2B5EF4-FFF2-40B4-BE49-F238E27FC236}">
                <a16:creationId xmlns:a16="http://schemas.microsoft.com/office/drawing/2014/main" id="{EC294AB1-3BE8-F245-A95D-7DB623ECB646}"/>
              </a:ext>
            </a:extLst>
          </p:cNvPr>
          <p:cNvSpPr>
            <a:spLocks noGrp="1"/>
          </p:cNvSpPr>
          <p:nvPr>
            <p:ph type="pic" sz="quarter" idx="13" hasCustomPrompt="1"/>
          </p:nvPr>
        </p:nvSpPr>
        <p:spPr>
          <a:xfrm>
            <a:off x="14263835" y="7852020"/>
            <a:ext cx="3143105" cy="1503912"/>
          </a:xfrm>
          <a:custGeom>
            <a:avLst/>
            <a:gdLst>
              <a:gd name="connsiteX0" fmla="*/ 243764 w 2095403"/>
              <a:gd name="connsiteY0" fmla="*/ 0 h 1002608"/>
              <a:gd name="connsiteX1" fmla="*/ 1851639 w 2095403"/>
              <a:gd name="connsiteY1" fmla="*/ 0 h 1002608"/>
              <a:gd name="connsiteX2" fmla="*/ 2095403 w 2095403"/>
              <a:gd name="connsiteY2" fmla="*/ 243764 h 1002608"/>
              <a:gd name="connsiteX3" fmla="*/ 2095403 w 2095403"/>
              <a:gd name="connsiteY3" fmla="*/ 758844 h 1002608"/>
              <a:gd name="connsiteX4" fmla="*/ 1851639 w 2095403"/>
              <a:gd name="connsiteY4" fmla="*/ 1002608 h 1002608"/>
              <a:gd name="connsiteX5" fmla="*/ 243764 w 2095403"/>
              <a:gd name="connsiteY5" fmla="*/ 1002608 h 1002608"/>
              <a:gd name="connsiteX6" fmla="*/ 0 w 2095403"/>
              <a:gd name="connsiteY6" fmla="*/ 758844 h 1002608"/>
              <a:gd name="connsiteX7" fmla="*/ 0 w 2095403"/>
              <a:gd name="connsiteY7" fmla="*/ 243764 h 1002608"/>
              <a:gd name="connsiteX8" fmla="*/ 243764 w 2095403"/>
              <a:gd name="connsiteY8" fmla="*/ 0 h 1002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95403" h="1002608">
                <a:moveTo>
                  <a:pt x="243764" y="0"/>
                </a:moveTo>
                <a:lnTo>
                  <a:pt x="1851639" y="0"/>
                </a:lnTo>
                <a:cubicBezTo>
                  <a:pt x="1986266" y="0"/>
                  <a:pt x="2095403" y="109137"/>
                  <a:pt x="2095403" y="243764"/>
                </a:cubicBezTo>
                <a:lnTo>
                  <a:pt x="2095403" y="758844"/>
                </a:lnTo>
                <a:cubicBezTo>
                  <a:pt x="2095403" y="893471"/>
                  <a:pt x="1986266" y="1002608"/>
                  <a:pt x="1851639" y="1002608"/>
                </a:cubicBezTo>
                <a:lnTo>
                  <a:pt x="243764" y="1002608"/>
                </a:lnTo>
                <a:cubicBezTo>
                  <a:pt x="109137" y="1002608"/>
                  <a:pt x="0" y="893471"/>
                  <a:pt x="0" y="758844"/>
                </a:cubicBezTo>
                <a:lnTo>
                  <a:pt x="0" y="243764"/>
                </a:lnTo>
                <a:cubicBezTo>
                  <a:pt x="0" y="109137"/>
                  <a:pt x="109137" y="0"/>
                  <a:pt x="243764" y="0"/>
                </a:cubicBezTo>
                <a:close/>
              </a:path>
            </a:pathLst>
          </a:custGeom>
        </p:spPr>
        <p:txBody>
          <a:bodyPr wrap="square">
            <a:noAutofit/>
          </a:bodyPr>
          <a:lstStyle>
            <a:lvl1pPr marL="0" indent="0">
              <a:buNone/>
              <a:defRPr sz="2700"/>
            </a:lvl1pPr>
          </a:lstStyle>
          <a:p>
            <a:r>
              <a:rPr lang="en-US"/>
              <a:t>Pic here</a:t>
            </a:r>
          </a:p>
        </p:txBody>
      </p:sp>
    </p:spTree>
    <p:extLst>
      <p:ext uri="{BB962C8B-B14F-4D97-AF65-F5344CB8AC3E}">
        <p14:creationId xmlns:p14="http://schemas.microsoft.com/office/powerpoint/2010/main" val="21780084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6D436DA-DE84-F516-35D2-28A7A5DB3C3B}"/>
              </a:ext>
            </a:extLst>
          </p:cNvPr>
          <p:cNvSpPr>
            <a:spLocks noGrp="1"/>
          </p:cNvSpPr>
          <p:nvPr>
            <p:ph type="pic" sz="quarter" idx="10" hasCustomPrompt="1"/>
          </p:nvPr>
        </p:nvSpPr>
        <p:spPr>
          <a:xfrm>
            <a:off x="1871172" y="2800350"/>
            <a:ext cx="14616603" cy="2571750"/>
          </a:xfrm>
          <a:custGeom>
            <a:avLst/>
            <a:gdLst>
              <a:gd name="connsiteX0" fmla="*/ 224805 w 9744402"/>
              <a:gd name="connsiteY0" fmla="*/ 0 h 1714500"/>
              <a:gd name="connsiteX1" fmla="*/ 9519597 w 9744402"/>
              <a:gd name="connsiteY1" fmla="*/ 0 h 1714500"/>
              <a:gd name="connsiteX2" fmla="*/ 9744402 w 9744402"/>
              <a:gd name="connsiteY2" fmla="*/ 224805 h 1714500"/>
              <a:gd name="connsiteX3" fmla="*/ 9744402 w 9744402"/>
              <a:gd name="connsiteY3" fmla="*/ 1489695 h 1714500"/>
              <a:gd name="connsiteX4" fmla="*/ 9519597 w 9744402"/>
              <a:gd name="connsiteY4" fmla="*/ 1714500 h 1714500"/>
              <a:gd name="connsiteX5" fmla="*/ 224805 w 9744402"/>
              <a:gd name="connsiteY5" fmla="*/ 1714500 h 1714500"/>
              <a:gd name="connsiteX6" fmla="*/ 0 w 9744402"/>
              <a:gd name="connsiteY6" fmla="*/ 1489695 h 1714500"/>
              <a:gd name="connsiteX7" fmla="*/ 0 w 9744402"/>
              <a:gd name="connsiteY7" fmla="*/ 224805 h 1714500"/>
              <a:gd name="connsiteX8" fmla="*/ 224805 w 9744402"/>
              <a:gd name="connsiteY8" fmla="*/ 0 h 171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4402" h="1714500">
                <a:moveTo>
                  <a:pt x="224805" y="0"/>
                </a:moveTo>
                <a:lnTo>
                  <a:pt x="9519597" y="0"/>
                </a:lnTo>
                <a:cubicBezTo>
                  <a:pt x="9643753" y="0"/>
                  <a:pt x="9744402" y="100649"/>
                  <a:pt x="9744402" y="224805"/>
                </a:cubicBezTo>
                <a:lnTo>
                  <a:pt x="9744402" y="1489695"/>
                </a:lnTo>
                <a:cubicBezTo>
                  <a:pt x="9744402" y="1613851"/>
                  <a:pt x="9643753" y="1714500"/>
                  <a:pt x="9519597" y="1714500"/>
                </a:cubicBezTo>
                <a:lnTo>
                  <a:pt x="224805" y="1714500"/>
                </a:lnTo>
                <a:cubicBezTo>
                  <a:pt x="100649" y="1714500"/>
                  <a:pt x="0" y="1613851"/>
                  <a:pt x="0" y="1489695"/>
                </a:cubicBezTo>
                <a:lnTo>
                  <a:pt x="0" y="224805"/>
                </a:lnTo>
                <a:cubicBezTo>
                  <a:pt x="0" y="100649"/>
                  <a:pt x="100649" y="0"/>
                  <a:pt x="224805" y="0"/>
                </a:cubicBezTo>
                <a:close/>
              </a:path>
            </a:pathLst>
          </a:custGeom>
        </p:spPr>
        <p:txBody>
          <a:bodyPr wrap="square">
            <a:noAutofit/>
          </a:bodyPr>
          <a:lstStyle>
            <a:lvl1pPr marL="0" indent="0">
              <a:buNone/>
              <a:defRPr sz="2700"/>
            </a:lvl1pPr>
          </a:lstStyle>
          <a:p>
            <a:r>
              <a:rPr lang="en-US"/>
              <a:t>Pic here</a:t>
            </a:r>
          </a:p>
        </p:txBody>
      </p:sp>
    </p:spTree>
    <p:extLst>
      <p:ext uri="{BB962C8B-B14F-4D97-AF65-F5344CB8AC3E}">
        <p14:creationId xmlns:p14="http://schemas.microsoft.com/office/powerpoint/2010/main" val="32129487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B5CF6D7-B478-E680-63B2-AE6149AB0037}"/>
              </a:ext>
            </a:extLst>
          </p:cNvPr>
          <p:cNvSpPr>
            <a:spLocks noGrp="1"/>
          </p:cNvSpPr>
          <p:nvPr>
            <p:ph type="pic" sz="quarter" idx="10" hasCustomPrompt="1"/>
          </p:nvPr>
        </p:nvSpPr>
        <p:spPr>
          <a:xfrm>
            <a:off x="0" y="0"/>
            <a:ext cx="18288000" cy="10287000"/>
          </a:xfrm>
          <a:prstGeom prst="rect">
            <a:avLst/>
          </a:prstGeom>
        </p:spPr>
        <p:txBody>
          <a:bodyPr/>
          <a:lstStyle>
            <a:lvl1pPr marL="0" indent="0">
              <a:buNone/>
              <a:defRPr sz="2700"/>
            </a:lvl1pPr>
          </a:lstStyle>
          <a:p>
            <a:r>
              <a:rPr lang="en-US"/>
              <a:t>Pic here</a:t>
            </a:r>
          </a:p>
        </p:txBody>
      </p:sp>
    </p:spTree>
    <p:extLst>
      <p:ext uri="{BB962C8B-B14F-4D97-AF65-F5344CB8AC3E}">
        <p14:creationId xmlns:p14="http://schemas.microsoft.com/office/powerpoint/2010/main" val="19593907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774CD7C-49B3-EF1B-302D-76539C0B52A7}"/>
              </a:ext>
            </a:extLst>
          </p:cNvPr>
          <p:cNvSpPr>
            <a:spLocks noGrp="1"/>
          </p:cNvSpPr>
          <p:nvPr>
            <p:ph type="pic" sz="quarter" idx="10" hasCustomPrompt="1"/>
          </p:nvPr>
        </p:nvSpPr>
        <p:spPr>
          <a:xfrm>
            <a:off x="1204104" y="5354862"/>
            <a:ext cx="5668446" cy="3676863"/>
          </a:xfrm>
          <a:custGeom>
            <a:avLst/>
            <a:gdLst>
              <a:gd name="connsiteX0" fmla="*/ 200144 w 3778964"/>
              <a:gd name="connsiteY0" fmla="*/ 0 h 2451242"/>
              <a:gd name="connsiteX1" fmla="*/ 3578820 w 3778964"/>
              <a:gd name="connsiteY1" fmla="*/ 0 h 2451242"/>
              <a:gd name="connsiteX2" fmla="*/ 3778964 w 3778964"/>
              <a:gd name="connsiteY2" fmla="*/ 200144 h 2451242"/>
              <a:gd name="connsiteX3" fmla="*/ 3778964 w 3778964"/>
              <a:gd name="connsiteY3" fmla="*/ 2251098 h 2451242"/>
              <a:gd name="connsiteX4" fmla="*/ 3578820 w 3778964"/>
              <a:gd name="connsiteY4" fmla="*/ 2451242 h 2451242"/>
              <a:gd name="connsiteX5" fmla="*/ 200144 w 3778964"/>
              <a:gd name="connsiteY5" fmla="*/ 2451242 h 2451242"/>
              <a:gd name="connsiteX6" fmla="*/ 0 w 3778964"/>
              <a:gd name="connsiteY6" fmla="*/ 2251098 h 2451242"/>
              <a:gd name="connsiteX7" fmla="*/ 0 w 3778964"/>
              <a:gd name="connsiteY7" fmla="*/ 200144 h 2451242"/>
              <a:gd name="connsiteX8" fmla="*/ 200144 w 3778964"/>
              <a:gd name="connsiteY8" fmla="*/ 0 h 2451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8964" h="2451242">
                <a:moveTo>
                  <a:pt x="200144" y="0"/>
                </a:moveTo>
                <a:lnTo>
                  <a:pt x="3578820" y="0"/>
                </a:lnTo>
                <a:cubicBezTo>
                  <a:pt x="3689357" y="0"/>
                  <a:pt x="3778964" y="89608"/>
                  <a:pt x="3778964" y="200144"/>
                </a:cubicBezTo>
                <a:lnTo>
                  <a:pt x="3778964" y="2251098"/>
                </a:lnTo>
                <a:cubicBezTo>
                  <a:pt x="3778964" y="2361634"/>
                  <a:pt x="3689357" y="2451242"/>
                  <a:pt x="3578820" y="2451242"/>
                </a:cubicBezTo>
                <a:lnTo>
                  <a:pt x="200144" y="2451242"/>
                </a:lnTo>
                <a:cubicBezTo>
                  <a:pt x="89608" y="2451242"/>
                  <a:pt x="0" y="2361634"/>
                  <a:pt x="0" y="2251098"/>
                </a:cubicBezTo>
                <a:lnTo>
                  <a:pt x="0" y="200144"/>
                </a:lnTo>
                <a:cubicBezTo>
                  <a:pt x="0" y="89608"/>
                  <a:pt x="89608" y="0"/>
                  <a:pt x="200144" y="0"/>
                </a:cubicBezTo>
                <a:close/>
              </a:path>
            </a:pathLst>
          </a:custGeom>
        </p:spPr>
        <p:txBody>
          <a:bodyPr wrap="square">
            <a:noAutofit/>
          </a:bodyPr>
          <a:lstStyle>
            <a:lvl1pPr marL="0" indent="0">
              <a:buNone/>
              <a:defRPr sz="2700"/>
            </a:lvl1pPr>
          </a:lstStyle>
          <a:p>
            <a:r>
              <a:rPr lang="en-US"/>
              <a:t>Pic here</a:t>
            </a:r>
          </a:p>
        </p:txBody>
      </p:sp>
      <p:sp>
        <p:nvSpPr>
          <p:cNvPr id="9" name="Picture Placeholder 8">
            <a:extLst>
              <a:ext uri="{FF2B5EF4-FFF2-40B4-BE49-F238E27FC236}">
                <a16:creationId xmlns:a16="http://schemas.microsoft.com/office/drawing/2014/main" id="{5B3E6CB2-4063-6296-22CD-966E39DDD52C}"/>
              </a:ext>
            </a:extLst>
          </p:cNvPr>
          <p:cNvSpPr>
            <a:spLocks noGrp="1"/>
          </p:cNvSpPr>
          <p:nvPr>
            <p:ph type="pic" sz="quarter" idx="11" hasCustomPrompt="1"/>
          </p:nvPr>
        </p:nvSpPr>
        <p:spPr>
          <a:xfrm>
            <a:off x="7425732" y="1795463"/>
            <a:ext cx="4875531" cy="3660093"/>
          </a:xfrm>
          <a:custGeom>
            <a:avLst/>
            <a:gdLst>
              <a:gd name="connsiteX0" fmla="*/ 363129 w 3250354"/>
              <a:gd name="connsiteY0" fmla="*/ 0 h 2440062"/>
              <a:gd name="connsiteX1" fmla="*/ 2887224 w 3250354"/>
              <a:gd name="connsiteY1" fmla="*/ 0 h 2440062"/>
              <a:gd name="connsiteX2" fmla="*/ 3250354 w 3250354"/>
              <a:gd name="connsiteY2" fmla="*/ 363130 h 2440062"/>
              <a:gd name="connsiteX3" fmla="*/ 3250354 w 3250354"/>
              <a:gd name="connsiteY3" fmla="*/ 2076932 h 2440062"/>
              <a:gd name="connsiteX4" fmla="*/ 2887224 w 3250354"/>
              <a:gd name="connsiteY4" fmla="*/ 2440062 h 2440062"/>
              <a:gd name="connsiteX5" fmla="*/ 363129 w 3250354"/>
              <a:gd name="connsiteY5" fmla="*/ 2440062 h 2440062"/>
              <a:gd name="connsiteX6" fmla="*/ 0 w 3250354"/>
              <a:gd name="connsiteY6" fmla="*/ 2076932 h 2440062"/>
              <a:gd name="connsiteX7" fmla="*/ 0 w 3250354"/>
              <a:gd name="connsiteY7" fmla="*/ 363130 h 2440062"/>
              <a:gd name="connsiteX8" fmla="*/ 363129 w 3250354"/>
              <a:gd name="connsiteY8" fmla="*/ 0 h 244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0354" h="2440062">
                <a:moveTo>
                  <a:pt x="363129" y="0"/>
                </a:moveTo>
                <a:lnTo>
                  <a:pt x="2887224" y="0"/>
                </a:lnTo>
                <a:cubicBezTo>
                  <a:pt x="3087775" y="0"/>
                  <a:pt x="3250354" y="162579"/>
                  <a:pt x="3250354" y="363130"/>
                </a:cubicBezTo>
                <a:lnTo>
                  <a:pt x="3250354" y="2076932"/>
                </a:lnTo>
                <a:cubicBezTo>
                  <a:pt x="3250354" y="2277483"/>
                  <a:pt x="3087775" y="2440062"/>
                  <a:pt x="2887224" y="2440062"/>
                </a:cubicBezTo>
                <a:lnTo>
                  <a:pt x="363129" y="2440062"/>
                </a:lnTo>
                <a:cubicBezTo>
                  <a:pt x="162578" y="2440062"/>
                  <a:pt x="0" y="2277483"/>
                  <a:pt x="0" y="2076932"/>
                </a:cubicBezTo>
                <a:lnTo>
                  <a:pt x="0" y="363130"/>
                </a:lnTo>
                <a:cubicBezTo>
                  <a:pt x="0" y="162579"/>
                  <a:pt x="162578" y="0"/>
                  <a:pt x="363129" y="0"/>
                </a:cubicBezTo>
                <a:close/>
              </a:path>
            </a:pathLst>
          </a:custGeom>
        </p:spPr>
        <p:txBody>
          <a:bodyPr wrap="square">
            <a:noAutofit/>
          </a:bodyPr>
          <a:lstStyle>
            <a:lvl1pPr marL="0" indent="0">
              <a:buNone/>
              <a:defRPr sz="2700"/>
            </a:lvl1pPr>
          </a:lstStyle>
          <a:p>
            <a:r>
              <a:rPr lang="en-US"/>
              <a:t>Pic here</a:t>
            </a:r>
          </a:p>
        </p:txBody>
      </p:sp>
      <p:sp>
        <p:nvSpPr>
          <p:cNvPr id="11" name="Picture Placeholder 10">
            <a:extLst>
              <a:ext uri="{FF2B5EF4-FFF2-40B4-BE49-F238E27FC236}">
                <a16:creationId xmlns:a16="http://schemas.microsoft.com/office/drawing/2014/main" id="{841C22B2-4FD6-5CBC-8812-F68F6125368D}"/>
              </a:ext>
            </a:extLst>
          </p:cNvPr>
          <p:cNvSpPr>
            <a:spLocks noGrp="1"/>
          </p:cNvSpPr>
          <p:nvPr>
            <p:ph type="pic" sz="quarter" idx="12" hasCustomPrompt="1"/>
          </p:nvPr>
        </p:nvSpPr>
        <p:spPr>
          <a:xfrm>
            <a:off x="12531406" y="1795463"/>
            <a:ext cx="4875533" cy="7560470"/>
          </a:xfrm>
          <a:custGeom>
            <a:avLst/>
            <a:gdLst>
              <a:gd name="connsiteX0" fmla="*/ 403402 w 3250355"/>
              <a:gd name="connsiteY0" fmla="*/ 0 h 5040313"/>
              <a:gd name="connsiteX1" fmla="*/ 2846953 w 3250355"/>
              <a:gd name="connsiteY1" fmla="*/ 0 h 5040313"/>
              <a:gd name="connsiteX2" fmla="*/ 3250355 w 3250355"/>
              <a:gd name="connsiteY2" fmla="*/ 403402 h 5040313"/>
              <a:gd name="connsiteX3" fmla="*/ 3250355 w 3250355"/>
              <a:gd name="connsiteY3" fmla="*/ 4636911 h 5040313"/>
              <a:gd name="connsiteX4" fmla="*/ 2846953 w 3250355"/>
              <a:gd name="connsiteY4" fmla="*/ 5040313 h 5040313"/>
              <a:gd name="connsiteX5" fmla="*/ 403402 w 3250355"/>
              <a:gd name="connsiteY5" fmla="*/ 5040313 h 5040313"/>
              <a:gd name="connsiteX6" fmla="*/ 0 w 3250355"/>
              <a:gd name="connsiteY6" fmla="*/ 4636911 h 5040313"/>
              <a:gd name="connsiteX7" fmla="*/ 0 w 3250355"/>
              <a:gd name="connsiteY7" fmla="*/ 403402 h 5040313"/>
              <a:gd name="connsiteX8" fmla="*/ 403402 w 3250355"/>
              <a:gd name="connsiteY8" fmla="*/ 0 h 5040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0355" h="5040313">
                <a:moveTo>
                  <a:pt x="403402" y="0"/>
                </a:moveTo>
                <a:lnTo>
                  <a:pt x="2846953" y="0"/>
                </a:lnTo>
                <a:cubicBezTo>
                  <a:pt x="3069746" y="0"/>
                  <a:pt x="3250355" y="180609"/>
                  <a:pt x="3250355" y="403402"/>
                </a:cubicBezTo>
                <a:lnTo>
                  <a:pt x="3250355" y="4636911"/>
                </a:lnTo>
                <a:cubicBezTo>
                  <a:pt x="3250355" y="4859704"/>
                  <a:pt x="3069746" y="5040313"/>
                  <a:pt x="2846953" y="5040313"/>
                </a:cubicBezTo>
                <a:lnTo>
                  <a:pt x="403402" y="5040313"/>
                </a:lnTo>
                <a:cubicBezTo>
                  <a:pt x="180609" y="5040313"/>
                  <a:pt x="0" y="4859704"/>
                  <a:pt x="0" y="4636911"/>
                </a:cubicBezTo>
                <a:lnTo>
                  <a:pt x="0" y="403402"/>
                </a:lnTo>
                <a:cubicBezTo>
                  <a:pt x="0" y="180609"/>
                  <a:pt x="180609" y="0"/>
                  <a:pt x="403402" y="0"/>
                </a:cubicBezTo>
                <a:close/>
              </a:path>
            </a:pathLst>
          </a:custGeom>
        </p:spPr>
        <p:txBody>
          <a:bodyPr wrap="square">
            <a:noAutofit/>
          </a:bodyPr>
          <a:lstStyle>
            <a:lvl1pPr marL="0" indent="0">
              <a:buNone/>
              <a:defRPr sz="2700"/>
            </a:lvl1pPr>
          </a:lstStyle>
          <a:p>
            <a:r>
              <a:rPr lang="en-US"/>
              <a:t>Pic here</a:t>
            </a:r>
          </a:p>
        </p:txBody>
      </p:sp>
    </p:spTree>
    <p:extLst>
      <p:ext uri="{BB962C8B-B14F-4D97-AF65-F5344CB8AC3E}">
        <p14:creationId xmlns:p14="http://schemas.microsoft.com/office/powerpoint/2010/main" val="42112296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12A83D6-1928-E310-463C-AECD0D25A62B}"/>
              </a:ext>
            </a:extLst>
          </p:cNvPr>
          <p:cNvSpPr>
            <a:spLocks noGrp="1"/>
          </p:cNvSpPr>
          <p:nvPr>
            <p:ph type="pic" sz="quarter" idx="10" hasCustomPrompt="1"/>
          </p:nvPr>
        </p:nvSpPr>
        <p:spPr>
          <a:xfrm>
            <a:off x="10371301" y="0"/>
            <a:ext cx="7916699" cy="10287000"/>
          </a:xfrm>
          <a:prstGeom prst="rect">
            <a:avLst/>
          </a:prstGeom>
        </p:spPr>
        <p:txBody>
          <a:bodyPr/>
          <a:lstStyle>
            <a:lvl1pPr marL="0" indent="0">
              <a:buNone/>
              <a:defRPr sz="2700"/>
            </a:lvl1pPr>
          </a:lstStyle>
          <a:p>
            <a:r>
              <a:rPr lang="en-US"/>
              <a:t>Pic here</a:t>
            </a:r>
          </a:p>
        </p:txBody>
      </p:sp>
    </p:spTree>
    <p:extLst>
      <p:ext uri="{BB962C8B-B14F-4D97-AF65-F5344CB8AC3E}">
        <p14:creationId xmlns:p14="http://schemas.microsoft.com/office/powerpoint/2010/main" val="36528668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492B9CE-0B24-75E6-6C00-4D0D70521066}"/>
              </a:ext>
            </a:extLst>
          </p:cNvPr>
          <p:cNvSpPr>
            <a:spLocks noGrp="1"/>
          </p:cNvSpPr>
          <p:nvPr>
            <p:ph type="pic" sz="quarter" idx="10" hasCustomPrompt="1"/>
          </p:nvPr>
        </p:nvSpPr>
        <p:spPr>
          <a:xfrm>
            <a:off x="11623730" y="901063"/>
            <a:ext cx="5797281" cy="5840702"/>
          </a:xfrm>
          <a:custGeom>
            <a:avLst/>
            <a:gdLst>
              <a:gd name="connsiteX0" fmla="*/ 308338 w 3864854"/>
              <a:gd name="connsiteY0" fmla="*/ 0 h 3893801"/>
              <a:gd name="connsiteX1" fmla="*/ 3556516 w 3864854"/>
              <a:gd name="connsiteY1" fmla="*/ 0 h 3893801"/>
              <a:gd name="connsiteX2" fmla="*/ 3864854 w 3864854"/>
              <a:gd name="connsiteY2" fmla="*/ 308338 h 3893801"/>
              <a:gd name="connsiteX3" fmla="*/ 3864854 w 3864854"/>
              <a:gd name="connsiteY3" fmla="*/ 3585463 h 3893801"/>
              <a:gd name="connsiteX4" fmla="*/ 3556516 w 3864854"/>
              <a:gd name="connsiteY4" fmla="*/ 3893801 h 3893801"/>
              <a:gd name="connsiteX5" fmla="*/ 308338 w 3864854"/>
              <a:gd name="connsiteY5" fmla="*/ 3893801 h 3893801"/>
              <a:gd name="connsiteX6" fmla="*/ 0 w 3864854"/>
              <a:gd name="connsiteY6" fmla="*/ 3585463 h 3893801"/>
              <a:gd name="connsiteX7" fmla="*/ 0 w 3864854"/>
              <a:gd name="connsiteY7" fmla="*/ 308338 h 3893801"/>
              <a:gd name="connsiteX8" fmla="*/ 308338 w 3864854"/>
              <a:gd name="connsiteY8" fmla="*/ 0 h 389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4854" h="3893801">
                <a:moveTo>
                  <a:pt x="308338" y="0"/>
                </a:moveTo>
                <a:lnTo>
                  <a:pt x="3556516" y="0"/>
                </a:lnTo>
                <a:cubicBezTo>
                  <a:pt x="3726806" y="0"/>
                  <a:pt x="3864854" y="138048"/>
                  <a:pt x="3864854" y="308338"/>
                </a:cubicBezTo>
                <a:lnTo>
                  <a:pt x="3864854" y="3585463"/>
                </a:lnTo>
                <a:cubicBezTo>
                  <a:pt x="3864854" y="3755753"/>
                  <a:pt x="3726806" y="3893801"/>
                  <a:pt x="3556516" y="3893801"/>
                </a:cubicBezTo>
                <a:lnTo>
                  <a:pt x="308338" y="3893801"/>
                </a:lnTo>
                <a:cubicBezTo>
                  <a:pt x="138048" y="3893801"/>
                  <a:pt x="0" y="3755753"/>
                  <a:pt x="0" y="3585463"/>
                </a:cubicBezTo>
                <a:lnTo>
                  <a:pt x="0" y="308338"/>
                </a:lnTo>
                <a:cubicBezTo>
                  <a:pt x="0" y="138048"/>
                  <a:pt x="138048" y="0"/>
                  <a:pt x="308338" y="0"/>
                </a:cubicBezTo>
                <a:close/>
              </a:path>
            </a:pathLst>
          </a:custGeom>
        </p:spPr>
        <p:txBody>
          <a:bodyPr wrap="square">
            <a:noAutofit/>
          </a:bodyPr>
          <a:lstStyle>
            <a:lvl1pPr marL="0" indent="0">
              <a:buNone/>
              <a:defRPr sz="2700"/>
            </a:lvl1pPr>
          </a:lstStyle>
          <a:p>
            <a:r>
              <a:rPr lang="en-US"/>
              <a:t>Pic here</a:t>
            </a:r>
          </a:p>
        </p:txBody>
      </p:sp>
    </p:spTree>
    <p:extLst>
      <p:ext uri="{BB962C8B-B14F-4D97-AF65-F5344CB8AC3E}">
        <p14:creationId xmlns:p14="http://schemas.microsoft.com/office/powerpoint/2010/main" val="1534884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2782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739" r:id="rId7"/>
    <p:sldLayoutId id="2147483681" r:id="rId8"/>
    <p:sldLayoutId id="2147483682" r:id="rId9"/>
    <p:sldLayoutId id="2147483683" r:id="rId10"/>
    <p:sldLayoutId id="2147483684" r:id="rId11"/>
    <p:sldLayoutId id="2147483685" r:id="rId12"/>
    <p:sldLayoutId id="2147483686" r:id="rId13"/>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10">
          <p15:clr>
            <a:srgbClr val="F26B43"/>
          </p15:clr>
        </p15:guide>
        <p15:guide id="2" pos="370">
          <p15:clr>
            <a:srgbClr val="F26B43"/>
          </p15:clr>
        </p15:guide>
        <p15:guide id="3" orient="horz" pos="368">
          <p15:clr>
            <a:srgbClr val="F26B43"/>
          </p15:clr>
        </p15:guide>
        <p15:guide id="4" orient="horz" pos="3929">
          <p15:clr>
            <a:srgbClr val="F26B43"/>
          </p15:clr>
        </p15:guide>
        <p15:guide id="6" pos="6924">
          <p15:clr>
            <a:srgbClr val="F26B43"/>
          </p15:clr>
        </p15:guide>
        <p15:guide id="7" orient="horz" pos="754">
          <p15:clr>
            <a:srgbClr val="F26B43"/>
          </p15:clr>
        </p15:guide>
        <p15:guide id="8" orient="horz" pos="3566">
          <p15:clr>
            <a:srgbClr val="F26B43"/>
          </p15:clr>
        </p15:guide>
        <p15:guide id="9" pos="77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50193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10">
          <p15:clr>
            <a:srgbClr val="F26B43"/>
          </p15:clr>
        </p15:guide>
        <p15:guide id="2" pos="370">
          <p15:clr>
            <a:srgbClr val="F26B43"/>
          </p15:clr>
        </p15:guide>
        <p15:guide id="3" orient="horz" pos="368">
          <p15:clr>
            <a:srgbClr val="F26B43"/>
          </p15:clr>
        </p15:guide>
        <p15:guide id="4" orient="horz" pos="3929">
          <p15:clr>
            <a:srgbClr val="F26B43"/>
          </p15:clr>
        </p15:guide>
        <p15:guide id="6" pos="6924">
          <p15:clr>
            <a:srgbClr val="F26B43"/>
          </p15:clr>
        </p15:guide>
        <p15:guide id="7" orient="horz" pos="754">
          <p15:clr>
            <a:srgbClr val="F26B43"/>
          </p15:clr>
        </p15:guide>
        <p15:guide id="8" orient="horz" pos="3566">
          <p15:clr>
            <a:srgbClr val="F26B43"/>
          </p15:clr>
        </p15:guide>
        <p15:guide id="9" pos="77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23503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10">
          <p15:clr>
            <a:srgbClr val="F26B43"/>
          </p15:clr>
        </p15:guide>
        <p15:guide id="2" pos="370">
          <p15:clr>
            <a:srgbClr val="F26B43"/>
          </p15:clr>
        </p15:guide>
        <p15:guide id="3" orient="horz" pos="368">
          <p15:clr>
            <a:srgbClr val="F26B43"/>
          </p15:clr>
        </p15:guide>
        <p15:guide id="4" orient="horz" pos="3929">
          <p15:clr>
            <a:srgbClr val="F26B43"/>
          </p15:clr>
        </p15:guide>
        <p15:guide id="6" pos="6924">
          <p15:clr>
            <a:srgbClr val="F26B43"/>
          </p15:clr>
        </p15:guide>
        <p15:guide id="7" orient="horz" pos="754">
          <p15:clr>
            <a:srgbClr val="F26B43"/>
          </p15:clr>
        </p15:guide>
        <p15:guide id="8" orient="horz" pos="3566">
          <p15:clr>
            <a:srgbClr val="F26B43"/>
          </p15:clr>
        </p15:guide>
        <p15:guide id="9" pos="77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45.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chart" Target="../charts/chart10.xml"/><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4.svg"/><Relationship Id="rId2" Type="http://schemas.openxmlformats.org/officeDocument/2006/relationships/image" Target="../media/image22.jpeg"/><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11.xml"/><Relationship Id="rId1" Type="http://schemas.openxmlformats.org/officeDocument/2006/relationships/slideLayout" Target="../slideLayouts/slideLayout13.xml"/><Relationship Id="rId5" Type="http://schemas.openxmlformats.org/officeDocument/2006/relationships/image" Target="../media/image4.sv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12.xml"/><Relationship Id="rId1" Type="http://schemas.openxmlformats.org/officeDocument/2006/relationships/slideLayout" Target="../slideLayouts/slideLayout13.xml"/><Relationship Id="rId5" Type="http://schemas.openxmlformats.org/officeDocument/2006/relationships/image" Target="../media/image4.sv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29.jpe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4.svg"/></Relationships>
</file>

<file path=ppt/slides/_rels/slide1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image" Target="../media/image1.jpe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chart" Target="../charts/chart14.xml"/><Relationship Id="rId5" Type="http://schemas.openxmlformats.org/officeDocument/2006/relationships/image" Target="../media/image18.sv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chart" Target="../charts/chart16.xml"/><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svg"/><Relationship Id="rId11" Type="http://schemas.openxmlformats.org/officeDocument/2006/relationships/image" Target="../media/image38.png"/><Relationship Id="rId5" Type="http://schemas.openxmlformats.org/officeDocument/2006/relationships/image" Target="../media/image3.png"/><Relationship Id="rId10" Type="http://schemas.openxmlformats.org/officeDocument/2006/relationships/image" Target="../media/image37.svg"/><Relationship Id="rId4" Type="http://schemas.openxmlformats.org/officeDocument/2006/relationships/image" Target="../media/image5.png"/><Relationship Id="rId9" Type="http://schemas.openxmlformats.org/officeDocument/2006/relationships/image" Target="../media/image36.png"/><Relationship Id="rId14" Type="http://schemas.openxmlformats.org/officeDocument/2006/relationships/image" Target="../media/image41.sv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40.png"/><Relationship Id="rId3" Type="http://schemas.openxmlformats.org/officeDocument/2006/relationships/chart" Target="../charts/chart17.xml"/><Relationship Id="rId7" Type="http://schemas.openxmlformats.org/officeDocument/2006/relationships/chart" Target="../charts/chart19.xml"/><Relationship Id="rId12" Type="http://schemas.openxmlformats.org/officeDocument/2006/relationships/image" Target="../media/image37.sv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chart" Target="../charts/chart18.xml"/><Relationship Id="rId11" Type="http://schemas.openxmlformats.org/officeDocument/2006/relationships/image" Target="../media/image36.png"/><Relationship Id="rId5" Type="http://schemas.openxmlformats.org/officeDocument/2006/relationships/image" Target="../media/image18.svg"/><Relationship Id="rId10" Type="http://schemas.openxmlformats.org/officeDocument/2006/relationships/image" Target="../media/image35.svg"/><Relationship Id="rId4" Type="http://schemas.openxmlformats.org/officeDocument/2006/relationships/image" Target="../media/image17.png"/><Relationship Id="rId9" Type="http://schemas.openxmlformats.org/officeDocument/2006/relationships/image" Target="../media/image34.png"/><Relationship Id="rId14" Type="http://schemas.openxmlformats.org/officeDocument/2006/relationships/image" Target="../media/image41.sv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1.svg"/><Relationship Id="rId3" Type="http://schemas.openxmlformats.org/officeDocument/2006/relationships/image" Target="../media/image3.png"/><Relationship Id="rId7" Type="http://schemas.openxmlformats.org/officeDocument/2006/relationships/chart" Target="../charts/chart21.xml"/><Relationship Id="rId12"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chart" Target="../charts/chart20.xml"/><Relationship Id="rId11" Type="http://schemas.openxmlformats.org/officeDocument/2006/relationships/image" Target="../media/image37.svg"/><Relationship Id="rId5" Type="http://schemas.openxmlformats.org/officeDocument/2006/relationships/image" Target="../media/image5.png"/><Relationship Id="rId10" Type="http://schemas.openxmlformats.org/officeDocument/2006/relationships/image" Target="../media/image36.png"/><Relationship Id="rId4" Type="http://schemas.openxmlformats.org/officeDocument/2006/relationships/image" Target="../media/image4.svg"/><Relationship Id="rId9" Type="http://schemas.openxmlformats.org/officeDocument/2006/relationships/image" Target="../media/image35.sv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42.png"/><Relationship Id="rId4" Type="http://schemas.openxmlformats.org/officeDocument/2006/relationships/image" Target="../media/image4.svg"/></Relationships>
</file>

<file path=ppt/slides/_rels/slide2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30.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18.sv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chart" Target="../charts/chart4.xml"/><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chart" Target="../charts/chart6.xml"/><Relationship Id="rId4" Type="http://schemas.openxmlformats.org/officeDocument/2006/relationships/chart" Target="../charts/chart5.xml"/></Relationships>
</file>

<file path=ppt/slides/_rels/slide8.xml.rels><?xml version="1.0" encoding="UTF-8" standalone="yes"?>
<Relationships xmlns="http://schemas.openxmlformats.org/package/2006/relationships"><Relationship Id="rId3" Type="http://schemas.openxmlformats.org/officeDocument/2006/relationships/chart" Target="../charts/chart7.xml"/><Relationship Id="rId7" Type="http://schemas.openxmlformats.org/officeDocument/2006/relationships/image" Target="../media/image18.sv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chart" Target="../charts/chart8.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chart" Target="../charts/chart9.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lumMod val="75000"/>
            </a:schemeClr>
          </a:bgClr>
        </a:pattFill>
        <a:effectLst/>
      </p:bgPr>
    </p:bg>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C20343BF-D21E-21D0-7893-7B4D79504191}"/>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l="44" r="44"/>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p:cNvSpPr txBox="1"/>
          <p:nvPr/>
        </p:nvSpPr>
        <p:spPr>
          <a:xfrm>
            <a:off x="-1084102" y="1187906"/>
            <a:ext cx="20286502" cy="9630009"/>
          </a:xfrm>
          <a:prstGeom prst="rect">
            <a:avLst/>
          </a:prstGeom>
        </p:spPr>
        <p:txBody>
          <a:bodyPr wrap="square" lIns="0" tIns="0" rIns="0" bIns="0" rtlCol="0" anchor="t">
            <a:spAutoFit/>
          </a:bodyPr>
          <a:lstStyle/>
          <a:p>
            <a:pPr algn="ctr">
              <a:lnSpc>
                <a:spcPts val="89794"/>
              </a:lnSpc>
            </a:pPr>
            <a:r>
              <a:rPr lang="en-US" sz="60000" b="1">
                <a:solidFill>
                  <a:srgbClr val="E380B8"/>
                </a:solidFill>
                <a:latin typeface="Antonio Ultra-Bold"/>
                <a:ea typeface="Antonio Ultra-Bold"/>
                <a:cs typeface="Antonio Ultra-Bold"/>
                <a:sym typeface="Antonio Ultra-Bold"/>
              </a:rPr>
              <a:t>GIANTS</a:t>
            </a:r>
          </a:p>
        </p:txBody>
      </p:sp>
      <p:sp>
        <p:nvSpPr>
          <p:cNvPr id="3" name="TextBox 3"/>
          <p:cNvSpPr txBox="1"/>
          <p:nvPr/>
        </p:nvSpPr>
        <p:spPr>
          <a:xfrm>
            <a:off x="609600" y="518320"/>
            <a:ext cx="10954172" cy="3077766"/>
          </a:xfrm>
          <a:prstGeom prst="rect">
            <a:avLst/>
          </a:prstGeom>
        </p:spPr>
        <p:txBody>
          <a:bodyPr wrap="square" lIns="0" tIns="0" rIns="0" bIns="0" rtlCol="0" anchor="t">
            <a:spAutoFit/>
          </a:bodyPr>
          <a:lstStyle/>
          <a:p>
            <a:pPr algn="l">
              <a:lnSpc>
                <a:spcPts val="12000"/>
              </a:lnSpc>
            </a:pPr>
            <a:r>
              <a:rPr lang="en-US" sz="12000" b="1" dirty="0">
                <a:solidFill>
                  <a:srgbClr val="2C2C2C"/>
                </a:solidFill>
                <a:latin typeface="Antonio Ultra-Bold"/>
                <a:ea typeface="Antonio Ultra-Bold"/>
                <a:cs typeface="Antonio Ultra-Bold"/>
                <a:sym typeface="Antonio Ultra-Bold"/>
              </a:rPr>
              <a:t>STANDING ON</a:t>
            </a:r>
            <a:br>
              <a:rPr lang="en-US" sz="12000" b="1" dirty="0">
                <a:solidFill>
                  <a:srgbClr val="2C2C2C"/>
                </a:solidFill>
                <a:latin typeface="Antonio Ultra-Bold"/>
                <a:ea typeface="Antonio Ultra-Bold"/>
                <a:cs typeface="Antonio Ultra-Bold"/>
                <a:sym typeface="Antonio Ultra-Bold"/>
              </a:rPr>
            </a:br>
            <a:r>
              <a:rPr lang="en-US" sz="12000" b="1" dirty="0">
                <a:solidFill>
                  <a:srgbClr val="2C2C2C"/>
                </a:solidFill>
                <a:latin typeface="Antonio Ultra-Bold"/>
                <a:ea typeface="Antonio Ultra-Bold"/>
                <a:cs typeface="Antonio Ultra-Bold"/>
                <a:sym typeface="Antonio Ultra-Bold"/>
              </a:rPr>
              <a:t>THE SHOULDERS OF</a:t>
            </a:r>
          </a:p>
        </p:txBody>
      </p:sp>
      <p:pic>
        <p:nvPicPr>
          <p:cNvPr id="9" name="Picture 8" descr="A black background with white letters&#10;&#10;Description automatically generated">
            <a:extLst>
              <a:ext uri="{FF2B5EF4-FFF2-40B4-BE49-F238E27FC236}">
                <a16:creationId xmlns:a16="http://schemas.microsoft.com/office/drawing/2014/main" id="{E11C333B-47AF-83F5-5A51-014712BB46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8000" y="1187906"/>
            <a:ext cx="3048000" cy="627442"/>
          </a:xfrm>
          <a:prstGeom prst="rect">
            <a:avLst/>
          </a:prstGeom>
        </p:spPr>
      </p:pic>
      <p:sp>
        <p:nvSpPr>
          <p:cNvPr id="10" name="TextBox 3">
            <a:extLst>
              <a:ext uri="{FF2B5EF4-FFF2-40B4-BE49-F238E27FC236}">
                <a16:creationId xmlns:a16="http://schemas.microsoft.com/office/drawing/2014/main" id="{9F97AA62-7EF7-CF69-9320-8BCF59EB846E}"/>
              </a:ext>
            </a:extLst>
          </p:cNvPr>
          <p:cNvSpPr txBox="1"/>
          <p:nvPr/>
        </p:nvSpPr>
        <p:spPr>
          <a:xfrm>
            <a:off x="12877800" y="8440341"/>
            <a:ext cx="4191000" cy="1846659"/>
          </a:xfrm>
          <a:prstGeom prst="rect">
            <a:avLst/>
          </a:prstGeom>
        </p:spPr>
        <p:txBody>
          <a:bodyPr wrap="square" lIns="0" tIns="0" rIns="0" bIns="0" rtlCol="0" anchor="t">
            <a:spAutoFit/>
          </a:bodyPr>
          <a:lstStyle/>
          <a:p>
            <a:pPr algn="ctr">
              <a:lnSpc>
                <a:spcPts val="14400"/>
              </a:lnSpc>
            </a:pPr>
            <a:r>
              <a:rPr lang="en-US" sz="17300">
                <a:solidFill>
                  <a:srgbClr val="2C2C2C"/>
                </a:solidFill>
                <a:latin typeface="Antonio Ultra-Bold"/>
                <a:ea typeface="Antonio Ultra-Bold"/>
                <a:cs typeface="Antonio Ultra-Bold"/>
                <a:sym typeface="Antonio Ultra-Bold"/>
              </a:rPr>
              <a:t>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lumMod val="75000"/>
            </a:schemeClr>
          </a:bgClr>
        </a:pattFill>
        <a:effectLst/>
      </p:bgPr>
    </p:bg>
    <p:spTree>
      <p:nvGrpSpPr>
        <p:cNvPr id="1" name=""/>
        <p:cNvGrpSpPr/>
        <p:nvPr/>
      </p:nvGrpSpPr>
      <p:grpSpPr>
        <a:xfrm>
          <a:off x="0" y="0"/>
          <a:ext cx="0" cy="0"/>
          <a:chOff x="0" y="0"/>
          <a:chExt cx="0" cy="0"/>
        </a:xfrm>
      </p:grpSpPr>
      <p:pic>
        <p:nvPicPr>
          <p:cNvPr id="21" name="Picture 2">
            <a:extLst>
              <a:ext uri="{FF2B5EF4-FFF2-40B4-BE49-F238E27FC236}">
                <a16:creationId xmlns:a16="http://schemas.microsoft.com/office/drawing/2014/main" id="{AB5FCBC5-571F-186E-130E-676897C75E71}"/>
              </a:ext>
            </a:extLst>
          </p:cNvPr>
          <p:cNvPicPr>
            <a:picLocks noGrp="1" noChangeAspect="1" noChangeArrowheads="1"/>
          </p:cNvPicPr>
          <p:nvPr>
            <p:ph type="pic" sz="quarter" idx="10"/>
          </p:nvPr>
        </p:nvPicPr>
        <p:blipFill>
          <a:blip r:embed="rId2">
            <a:alphaModFix amt="5000"/>
            <a:extLst>
              <a:ext uri="{28A0092B-C50C-407E-A947-70E740481C1C}">
                <a14:useLocalDpi xmlns:a14="http://schemas.microsoft.com/office/drawing/2010/main" val="0"/>
              </a:ext>
            </a:extLst>
          </a:blip>
          <a:srcRect l="44" r="44"/>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EDAF9B1-18E4-3881-8696-9B1B4A5EA5B7}"/>
              </a:ext>
            </a:extLst>
          </p:cNvPr>
          <p:cNvSpPr/>
          <p:nvPr/>
        </p:nvSpPr>
        <p:spPr>
          <a:xfrm>
            <a:off x="12346294" y="0"/>
            <a:ext cx="5941706" cy="10287000"/>
          </a:xfrm>
          <a:prstGeom prst="rect">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Manrope"/>
            </a:endParaRPr>
          </a:p>
        </p:txBody>
      </p:sp>
      <p:sp>
        <p:nvSpPr>
          <p:cNvPr id="5" name="TextBox 4">
            <a:extLst>
              <a:ext uri="{FF2B5EF4-FFF2-40B4-BE49-F238E27FC236}">
                <a16:creationId xmlns:a16="http://schemas.microsoft.com/office/drawing/2014/main" id="{F22A8E73-BAE9-13BE-4187-DF480F83DBEB}"/>
              </a:ext>
            </a:extLst>
          </p:cNvPr>
          <p:cNvSpPr txBox="1"/>
          <p:nvPr/>
        </p:nvSpPr>
        <p:spPr>
          <a:xfrm>
            <a:off x="782017" y="1436787"/>
            <a:ext cx="4323384" cy="5078313"/>
          </a:xfrm>
          <a:prstGeom prst="rect">
            <a:avLst/>
          </a:prstGeom>
          <a:noFill/>
        </p:spPr>
        <p:txBody>
          <a:bodyPr wrap="square" rtlCol="0">
            <a:spAutoFit/>
          </a:bodyPr>
          <a:lstStyle/>
          <a:p>
            <a:pPr defTabSz="1371600"/>
            <a:r>
              <a:rPr lang="en-US" sz="8100" b="1">
                <a:solidFill>
                  <a:srgbClr val="000000"/>
                </a:solidFill>
                <a:latin typeface="Antonio" pitchFamily="2" charset="77"/>
              </a:rPr>
              <a:t>CREATING A LEVEL PLAYING FIELD</a:t>
            </a:r>
          </a:p>
        </p:txBody>
      </p:sp>
      <p:sp>
        <p:nvSpPr>
          <p:cNvPr id="3" name="Rectangle 2">
            <a:extLst>
              <a:ext uri="{FF2B5EF4-FFF2-40B4-BE49-F238E27FC236}">
                <a16:creationId xmlns:a16="http://schemas.microsoft.com/office/drawing/2014/main" id="{8D7D06A1-F0C3-CD13-4DE7-0ACB25EF8908}"/>
              </a:ext>
            </a:extLst>
          </p:cNvPr>
          <p:cNvSpPr/>
          <p:nvPr/>
        </p:nvSpPr>
        <p:spPr>
          <a:xfrm>
            <a:off x="6404588" y="0"/>
            <a:ext cx="5941706" cy="10287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Manrope"/>
            </a:endParaRPr>
          </a:p>
        </p:txBody>
      </p:sp>
      <p:sp>
        <p:nvSpPr>
          <p:cNvPr id="15" name="TextBox 14">
            <a:extLst>
              <a:ext uri="{FF2B5EF4-FFF2-40B4-BE49-F238E27FC236}">
                <a16:creationId xmlns:a16="http://schemas.microsoft.com/office/drawing/2014/main" id="{13FE820D-E627-4503-B1E0-C1A34223B4E3}"/>
              </a:ext>
            </a:extLst>
          </p:cNvPr>
          <p:cNvSpPr txBox="1"/>
          <p:nvPr/>
        </p:nvSpPr>
        <p:spPr>
          <a:xfrm>
            <a:off x="6781800" y="936460"/>
            <a:ext cx="4744465" cy="2123658"/>
          </a:xfrm>
          <a:prstGeom prst="rect">
            <a:avLst/>
          </a:prstGeom>
          <a:noFill/>
        </p:spPr>
        <p:txBody>
          <a:bodyPr wrap="square" rtlCol="0">
            <a:spAutoFit/>
          </a:bodyPr>
          <a:lstStyle/>
          <a:p>
            <a:pPr defTabSz="1371600"/>
            <a:r>
              <a:rPr lang="en-ID" sz="6600" b="1">
                <a:solidFill>
                  <a:schemeClr val="bg1"/>
                </a:solidFill>
                <a:latin typeface="Antonio" pitchFamily="2" charset="77"/>
              </a:rPr>
              <a:t>DISADVANTAGE FOR OOH</a:t>
            </a:r>
            <a:endParaRPr lang="en-US" sz="6600" b="1">
              <a:solidFill>
                <a:schemeClr val="bg1"/>
              </a:solidFill>
              <a:latin typeface="Antonio" pitchFamily="2" charset="77"/>
            </a:endParaRPr>
          </a:p>
        </p:txBody>
      </p:sp>
      <p:sp>
        <p:nvSpPr>
          <p:cNvPr id="16" name="TextBox 15">
            <a:extLst>
              <a:ext uri="{FF2B5EF4-FFF2-40B4-BE49-F238E27FC236}">
                <a16:creationId xmlns:a16="http://schemas.microsoft.com/office/drawing/2014/main" id="{B08A17C1-1D1C-A777-8C73-2A1589DB79AA}"/>
              </a:ext>
            </a:extLst>
          </p:cNvPr>
          <p:cNvSpPr txBox="1"/>
          <p:nvPr/>
        </p:nvSpPr>
        <p:spPr>
          <a:xfrm>
            <a:off x="12761519" y="936460"/>
            <a:ext cx="4744465" cy="2123658"/>
          </a:xfrm>
          <a:prstGeom prst="rect">
            <a:avLst/>
          </a:prstGeom>
          <a:noFill/>
        </p:spPr>
        <p:txBody>
          <a:bodyPr wrap="square" rtlCol="0">
            <a:spAutoFit/>
          </a:bodyPr>
          <a:lstStyle/>
          <a:p>
            <a:pPr defTabSz="1371600"/>
            <a:r>
              <a:rPr lang="en-ID" sz="6600" b="1">
                <a:solidFill>
                  <a:schemeClr val="bg1"/>
                </a:solidFill>
                <a:latin typeface="Antonio" pitchFamily="2" charset="77"/>
              </a:rPr>
              <a:t>ADVANTAGE </a:t>
            </a:r>
            <a:br>
              <a:rPr lang="en-ID" sz="6600" b="1">
                <a:solidFill>
                  <a:schemeClr val="bg1"/>
                </a:solidFill>
                <a:latin typeface="Antonio" pitchFamily="2" charset="77"/>
              </a:rPr>
            </a:br>
            <a:r>
              <a:rPr lang="en-ID" sz="6600" b="1">
                <a:solidFill>
                  <a:schemeClr val="bg1"/>
                </a:solidFill>
                <a:latin typeface="Antonio" pitchFamily="2" charset="77"/>
              </a:rPr>
              <a:t>FOR OOH</a:t>
            </a:r>
            <a:endParaRPr lang="en-US" sz="6600" b="1">
              <a:solidFill>
                <a:schemeClr val="bg1"/>
              </a:solidFill>
              <a:latin typeface="Antonio" pitchFamily="2" charset="77"/>
            </a:endParaRPr>
          </a:p>
        </p:txBody>
      </p:sp>
      <p:sp>
        <p:nvSpPr>
          <p:cNvPr id="18" name="TextBox 17">
            <a:extLst>
              <a:ext uri="{FF2B5EF4-FFF2-40B4-BE49-F238E27FC236}">
                <a16:creationId xmlns:a16="http://schemas.microsoft.com/office/drawing/2014/main" id="{628D0FEF-E1FF-C3CF-949D-3FB3377B6ABE}"/>
              </a:ext>
            </a:extLst>
          </p:cNvPr>
          <p:cNvSpPr txBox="1"/>
          <p:nvPr/>
        </p:nvSpPr>
        <p:spPr>
          <a:xfrm>
            <a:off x="7333195" y="3364918"/>
            <a:ext cx="4522589" cy="2610715"/>
          </a:xfrm>
          <a:prstGeom prst="rect">
            <a:avLst/>
          </a:prstGeom>
          <a:noFill/>
        </p:spPr>
        <p:txBody>
          <a:bodyPr wrap="square">
            <a:spAutoFit/>
          </a:bodyPr>
          <a:lstStyle/>
          <a:p>
            <a:pPr defTabSz="1371600">
              <a:lnSpc>
                <a:spcPct val="150000"/>
              </a:lnSpc>
              <a:buClr>
                <a:schemeClr val="bg1"/>
              </a:buClr>
              <a:buSzPct val="200000"/>
            </a:pPr>
            <a:r>
              <a:rPr lang="en-ID" sz="2800" dirty="0">
                <a:solidFill>
                  <a:schemeClr val="bg1"/>
                </a:solidFill>
                <a:latin typeface="Manrope"/>
              </a:rPr>
              <a:t>Lower use of TV</a:t>
            </a:r>
            <a:br>
              <a:rPr lang="en-ID" sz="2800" dirty="0">
                <a:solidFill>
                  <a:schemeClr val="bg1"/>
                </a:solidFill>
                <a:latin typeface="Manrope"/>
              </a:rPr>
            </a:br>
            <a:endParaRPr lang="en-ID" sz="2800" dirty="0">
              <a:solidFill>
                <a:schemeClr val="bg1"/>
              </a:solidFill>
              <a:latin typeface="Manrope"/>
            </a:endParaRPr>
          </a:p>
          <a:p>
            <a:pPr defTabSz="1371600">
              <a:lnSpc>
                <a:spcPct val="150000"/>
              </a:lnSpc>
              <a:buClr>
                <a:schemeClr val="bg1"/>
              </a:buClr>
              <a:buSzPct val="200000"/>
            </a:pPr>
            <a:r>
              <a:rPr lang="en-ID" sz="2800" dirty="0">
                <a:solidFill>
                  <a:schemeClr val="bg1"/>
                </a:solidFill>
                <a:latin typeface="Manrope"/>
              </a:rPr>
              <a:t>More short-term cases</a:t>
            </a:r>
            <a:br>
              <a:rPr lang="en-ID" sz="2800" dirty="0">
                <a:solidFill>
                  <a:schemeClr val="bg1"/>
                </a:solidFill>
                <a:latin typeface="Manrope"/>
              </a:rPr>
            </a:br>
            <a:endParaRPr lang="en-ID" sz="2800" dirty="0">
              <a:solidFill>
                <a:schemeClr val="bg1"/>
              </a:solidFill>
              <a:latin typeface="Manrope"/>
            </a:endParaRPr>
          </a:p>
        </p:txBody>
      </p:sp>
      <p:sp>
        <p:nvSpPr>
          <p:cNvPr id="19" name="TextBox 18">
            <a:extLst>
              <a:ext uri="{FF2B5EF4-FFF2-40B4-BE49-F238E27FC236}">
                <a16:creationId xmlns:a16="http://schemas.microsoft.com/office/drawing/2014/main" id="{93F3B755-83EF-E09E-7DD5-301A2A6C694F}"/>
              </a:ext>
            </a:extLst>
          </p:cNvPr>
          <p:cNvSpPr txBox="1"/>
          <p:nvPr/>
        </p:nvSpPr>
        <p:spPr>
          <a:xfrm>
            <a:off x="13211995" y="3364918"/>
            <a:ext cx="4744465" cy="671722"/>
          </a:xfrm>
          <a:prstGeom prst="rect">
            <a:avLst/>
          </a:prstGeom>
          <a:noFill/>
        </p:spPr>
        <p:txBody>
          <a:bodyPr wrap="square">
            <a:spAutoFit/>
          </a:bodyPr>
          <a:lstStyle/>
          <a:p>
            <a:pPr defTabSz="1371600">
              <a:lnSpc>
                <a:spcPct val="150000"/>
              </a:lnSpc>
              <a:buClr>
                <a:schemeClr val="bg1"/>
              </a:buClr>
              <a:buSzPct val="200000"/>
            </a:pPr>
            <a:r>
              <a:rPr lang="en-ID" sz="2800">
                <a:solidFill>
                  <a:schemeClr val="bg1"/>
                </a:solidFill>
                <a:latin typeface="Manrope"/>
              </a:rPr>
              <a:t>More service sector brands</a:t>
            </a:r>
            <a:endParaRPr lang="en-US" sz="2800">
              <a:solidFill>
                <a:schemeClr val="bg1"/>
              </a:solidFill>
              <a:latin typeface="Manrope"/>
            </a:endParaRPr>
          </a:p>
        </p:txBody>
      </p:sp>
      <p:sp>
        <p:nvSpPr>
          <p:cNvPr id="22" name="TextBox 21">
            <a:extLst>
              <a:ext uri="{FF2B5EF4-FFF2-40B4-BE49-F238E27FC236}">
                <a16:creationId xmlns:a16="http://schemas.microsoft.com/office/drawing/2014/main" id="{964C1DDF-6680-50C6-7FE1-3B60A26B82FF}"/>
              </a:ext>
            </a:extLst>
          </p:cNvPr>
          <p:cNvSpPr txBox="1"/>
          <p:nvPr/>
        </p:nvSpPr>
        <p:spPr>
          <a:xfrm>
            <a:off x="881063" y="9390626"/>
            <a:ext cx="8262937" cy="36933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bg1">
                    <a:lumMod val="65000"/>
                  </a:schemeClr>
                </a:solidFill>
                <a:effectLst/>
                <a:uLnTx/>
                <a:uFillTx/>
                <a:latin typeface="Manrope"/>
                <a:ea typeface="+mn-ea"/>
                <a:cs typeface="+mn-cs"/>
              </a:rPr>
              <a:t>Source: IPA Databank case studies 2014-2024</a:t>
            </a:r>
          </a:p>
        </p:txBody>
      </p:sp>
      <p:sp>
        <p:nvSpPr>
          <p:cNvPr id="25" name="Oval 24">
            <a:extLst>
              <a:ext uri="{FF2B5EF4-FFF2-40B4-BE49-F238E27FC236}">
                <a16:creationId xmlns:a16="http://schemas.microsoft.com/office/drawing/2014/main" id="{B8F0A6C6-BBED-D587-5660-9A85BB32DFC9}"/>
              </a:ext>
            </a:extLst>
          </p:cNvPr>
          <p:cNvSpPr/>
          <p:nvPr/>
        </p:nvSpPr>
        <p:spPr>
          <a:xfrm>
            <a:off x="6837984" y="3569316"/>
            <a:ext cx="369332" cy="3693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A4B5BDB-D806-44C1-FDF4-6FD9ED6F6A62}"/>
              </a:ext>
            </a:extLst>
          </p:cNvPr>
          <p:cNvSpPr/>
          <p:nvPr/>
        </p:nvSpPr>
        <p:spPr>
          <a:xfrm>
            <a:off x="12705384" y="3569316"/>
            <a:ext cx="369332" cy="3693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1BBED3B-7A13-05B8-70F5-C2A3D45EBBC4}"/>
              </a:ext>
            </a:extLst>
          </p:cNvPr>
          <p:cNvSpPr/>
          <p:nvPr/>
        </p:nvSpPr>
        <p:spPr>
          <a:xfrm>
            <a:off x="6837984" y="4833912"/>
            <a:ext cx="369332" cy="36933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6">
            <a:extLst>
              <a:ext uri="{FF2B5EF4-FFF2-40B4-BE49-F238E27FC236}">
                <a16:creationId xmlns:a16="http://schemas.microsoft.com/office/drawing/2014/main" id="{B2921DC8-774B-A89A-A1DD-6B2024D10AFC}"/>
              </a:ext>
            </a:extLst>
          </p:cNvPr>
          <p:cNvSpPr/>
          <p:nvPr/>
        </p:nvSpPr>
        <p:spPr>
          <a:xfrm>
            <a:off x="990600" y="1028700"/>
            <a:ext cx="253382" cy="168614"/>
          </a:xfrm>
          <a:custGeom>
            <a:avLst/>
            <a:gdLst/>
            <a:ahLst/>
            <a:cxnLst/>
            <a:rect l="l" t="t" r="r" b="b"/>
            <a:pathLst>
              <a:path w="253382" h="168614">
                <a:moveTo>
                  <a:pt x="0" y="0"/>
                </a:moveTo>
                <a:lnTo>
                  <a:pt x="253382" y="0"/>
                </a:lnTo>
                <a:lnTo>
                  <a:pt x="253382" y="168614"/>
                </a:lnTo>
                <a:lnTo>
                  <a:pt x="0" y="1686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anrope"/>
              <a:ea typeface="+mn-ea"/>
              <a:cs typeface="+mn-cs"/>
            </a:endParaRPr>
          </a:p>
        </p:txBody>
      </p:sp>
      <p:pic>
        <p:nvPicPr>
          <p:cNvPr id="5124" name="Picture 4" descr="UK economy falls short of Q3 expectations | Mortgage Introducer">
            <a:extLst>
              <a:ext uri="{FF2B5EF4-FFF2-40B4-BE49-F238E27FC236}">
                <a16:creationId xmlns:a16="http://schemas.microsoft.com/office/drawing/2014/main" id="{6D1712F7-973B-B94B-3E33-0F4CCD1D0104}"/>
              </a:ext>
            </a:extLst>
          </p:cNvPr>
          <p:cNvPicPr>
            <a:picLocks noChangeAspect="1" noChangeArrowheads="1"/>
          </p:cNvPicPr>
          <p:nvPr/>
        </p:nvPicPr>
        <p:blipFill rotWithShape="1">
          <a:blip r:embed="rId5">
            <a:grayscl/>
            <a:extLst>
              <a:ext uri="{28A0092B-C50C-407E-A947-70E740481C1C}">
                <a14:useLocalDpi xmlns:a14="http://schemas.microsoft.com/office/drawing/2010/main" val="0"/>
              </a:ext>
            </a:extLst>
          </a:blip>
          <a:srcRect l="2903" r="9037"/>
          <a:stretch/>
        </p:blipFill>
        <p:spPr bwMode="auto">
          <a:xfrm>
            <a:off x="12346293" y="6237288"/>
            <a:ext cx="5941707" cy="404971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Pile Of Tvs Images – Browse 21,952 Stock Photos, Vectors, and Video | Adobe  Stock">
            <a:extLst>
              <a:ext uri="{FF2B5EF4-FFF2-40B4-BE49-F238E27FC236}">
                <a16:creationId xmlns:a16="http://schemas.microsoft.com/office/drawing/2014/main" id="{0BECB6D8-F388-9BA8-7D75-3C5C274778C4}"/>
              </a:ext>
            </a:extLst>
          </p:cNvPr>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t="9476"/>
          <a:stretch/>
        </p:blipFill>
        <p:spPr bwMode="auto">
          <a:xfrm>
            <a:off x="6389913" y="6237288"/>
            <a:ext cx="5956379" cy="404971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white letter on a black background&#10;&#10;Description automatically generated">
            <a:extLst>
              <a:ext uri="{FF2B5EF4-FFF2-40B4-BE49-F238E27FC236}">
                <a16:creationId xmlns:a16="http://schemas.microsoft.com/office/drawing/2014/main" id="{F8CE1B1B-B795-B4D9-94FA-38767752DC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71767" y="9343202"/>
            <a:ext cx="2413234" cy="496773"/>
          </a:xfrm>
          <a:prstGeom prst="rect">
            <a:avLst/>
          </a:prstGeom>
        </p:spPr>
      </p:pic>
    </p:spTree>
    <p:extLst>
      <p:ext uri="{BB962C8B-B14F-4D97-AF65-F5344CB8AC3E}">
        <p14:creationId xmlns:p14="http://schemas.microsoft.com/office/powerpoint/2010/main" val="2920805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lumMod val="75000"/>
            </a:schemeClr>
          </a:bgClr>
        </a:pattFill>
        <a:effectLst/>
      </p:bgPr>
    </p:bg>
    <p:spTree>
      <p:nvGrpSpPr>
        <p:cNvPr id="1" name="">
          <a:extLst>
            <a:ext uri="{FF2B5EF4-FFF2-40B4-BE49-F238E27FC236}">
              <a16:creationId xmlns:a16="http://schemas.microsoft.com/office/drawing/2014/main" id="{405F7467-4A2D-63F1-74D1-36A82FDCFA43}"/>
            </a:ext>
          </a:extLst>
        </p:cNvPr>
        <p:cNvGrpSpPr/>
        <p:nvPr/>
      </p:nvGrpSpPr>
      <p:grpSpPr>
        <a:xfrm>
          <a:off x="0" y="0"/>
          <a:ext cx="0" cy="0"/>
          <a:chOff x="0" y="0"/>
          <a:chExt cx="0" cy="0"/>
        </a:xfrm>
      </p:grpSpPr>
      <p:pic>
        <p:nvPicPr>
          <p:cNvPr id="8" name="Picture 2">
            <a:extLst>
              <a:ext uri="{FF2B5EF4-FFF2-40B4-BE49-F238E27FC236}">
                <a16:creationId xmlns:a16="http://schemas.microsoft.com/office/drawing/2014/main" id="{9B9EFFC1-B367-108C-AEEB-D5D08C213E3D}"/>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l="44" r="44"/>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61B71CB-7ADD-238B-1485-A01BE7945B46}"/>
              </a:ext>
            </a:extLst>
          </p:cNvPr>
          <p:cNvSpPr txBox="1"/>
          <p:nvPr/>
        </p:nvSpPr>
        <p:spPr>
          <a:xfrm>
            <a:off x="881063" y="1409700"/>
            <a:ext cx="6510337" cy="747897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effectLst/>
                <a:uLnTx/>
                <a:uFillTx/>
                <a:latin typeface="Antonio" pitchFamily="2" charset="77"/>
                <a:ea typeface="+mn-ea"/>
                <a:cs typeface="+mn-cs"/>
              </a:rPr>
              <a:t>HOW ARE </a:t>
            </a:r>
            <a:br>
              <a:rPr kumimoji="0" lang="en-US" sz="9600" b="1" i="0" u="none" strike="noStrike" kern="1200" cap="none" spc="0" normalizeH="0" baseline="0" noProof="0">
                <a:ln>
                  <a:noFill/>
                </a:ln>
                <a:effectLst/>
                <a:uLnTx/>
                <a:uFillTx/>
                <a:latin typeface="Antonio" pitchFamily="2" charset="77"/>
                <a:ea typeface="+mn-ea"/>
                <a:cs typeface="+mn-cs"/>
              </a:rPr>
            </a:br>
            <a:r>
              <a:rPr kumimoji="0" lang="en-US" sz="9600" b="1" i="0" u="none" strike="noStrike" kern="1200" cap="none" spc="0" normalizeH="0" baseline="0" noProof="0">
                <a:ln>
                  <a:noFill/>
                </a:ln>
                <a:effectLst/>
                <a:uLnTx/>
                <a:uFillTx/>
                <a:latin typeface="Antonio" pitchFamily="2" charset="77"/>
                <a:ea typeface="+mn-ea"/>
                <a:cs typeface="+mn-cs"/>
              </a:rPr>
              <a:t>THE MOST EFFECTIVE BRANDS USING OOH?</a:t>
            </a:r>
          </a:p>
        </p:txBody>
      </p:sp>
      <p:sp>
        <p:nvSpPr>
          <p:cNvPr id="19" name="TextBox 18">
            <a:extLst>
              <a:ext uri="{FF2B5EF4-FFF2-40B4-BE49-F238E27FC236}">
                <a16:creationId xmlns:a16="http://schemas.microsoft.com/office/drawing/2014/main" id="{7E839C7B-1090-8CB5-395F-F9DC1C0655A0}"/>
              </a:ext>
            </a:extLst>
          </p:cNvPr>
          <p:cNvSpPr txBox="1"/>
          <p:nvPr/>
        </p:nvSpPr>
        <p:spPr>
          <a:xfrm>
            <a:off x="881063" y="9390626"/>
            <a:ext cx="8262937" cy="36933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lumMod val="65000"/>
                  </a:schemeClr>
                </a:solidFill>
                <a:effectLst/>
                <a:uLnTx/>
                <a:uFillTx/>
                <a:latin typeface="Manrope"/>
                <a:ea typeface="+mn-ea"/>
                <a:cs typeface="+mn-cs"/>
              </a:rPr>
              <a:t>Source: IPA Databank case studies 2014-2024 </a:t>
            </a:r>
          </a:p>
        </p:txBody>
      </p:sp>
      <p:sp>
        <p:nvSpPr>
          <p:cNvPr id="22" name="Freeform 6">
            <a:extLst>
              <a:ext uri="{FF2B5EF4-FFF2-40B4-BE49-F238E27FC236}">
                <a16:creationId xmlns:a16="http://schemas.microsoft.com/office/drawing/2014/main" id="{3BA5D3E0-C8F1-9F0F-3178-ED9663CA2ED7}"/>
              </a:ext>
            </a:extLst>
          </p:cNvPr>
          <p:cNvSpPr/>
          <p:nvPr/>
        </p:nvSpPr>
        <p:spPr>
          <a:xfrm>
            <a:off x="990600" y="1028700"/>
            <a:ext cx="253382" cy="168614"/>
          </a:xfrm>
          <a:custGeom>
            <a:avLst/>
            <a:gdLst/>
            <a:ahLst/>
            <a:cxnLst/>
            <a:rect l="l" t="t" r="r" b="b"/>
            <a:pathLst>
              <a:path w="253382" h="168614">
                <a:moveTo>
                  <a:pt x="0" y="0"/>
                </a:moveTo>
                <a:lnTo>
                  <a:pt x="253382" y="0"/>
                </a:lnTo>
                <a:lnTo>
                  <a:pt x="253382" y="168614"/>
                </a:lnTo>
                <a:lnTo>
                  <a:pt x="0" y="168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anrope"/>
              <a:ea typeface="+mn-ea"/>
              <a:cs typeface="+mn-cs"/>
            </a:endParaRPr>
          </a:p>
        </p:txBody>
      </p:sp>
      <p:sp>
        <p:nvSpPr>
          <p:cNvPr id="25" name="TextBox 24">
            <a:extLst>
              <a:ext uri="{FF2B5EF4-FFF2-40B4-BE49-F238E27FC236}">
                <a16:creationId xmlns:a16="http://schemas.microsoft.com/office/drawing/2014/main" id="{2980E4AA-FADF-B5C2-92A5-ADF04DF63E1E}"/>
              </a:ext>
            </a:extLst>
          </p:cNvPr>
          <p:cNvSpPr txBox="1">
            <a:spLocks noChangeAspect="1"/>
          </p:cNvSpPr>
          <p:nvPr/>
        </p:nvSpPr>
        <p:spPr>
          <a:xfrm rot="2903213">
            <a:off x="7668122" y="1019295"/>
            <a:ext cx="9000000" cy="9000000"/>
          </a:xfrm>
          <a:prstGeom prst="rect">
            <a:avLst/>
          </a:prstGeom>
          <a:noFill/>
        </p:spPr>
        <p:txBody>
          <a:bodyPr wrap="square" rtlCol="0">
            <a:prstTxWarp prst="textCircle">
              <a:avLst/>
            </a:prstTxWarp>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bg1">
                    <a:lumMod val="75000"/>
                  </a:schemeClr>
                </a:solidFill>
                <a:effectLst/>
                <a:uLnTx/>
                <a:uFillTx/>
                <a:latin typeface="Antonio" pitchFamily="2" charset="77"/>
                <a:ea typeface="+mn-ea"/>
                <a:cs typeface="+mn-cs"/>
              </a:rPr>
              <a:t>SALES ACTIVATION</a:t>
            </a:r>
          </a:p>
        </p:txBody>
      </p:sp>
      <p:grpSp>
        <p:nvGrpSpPr>
          <p:cNvPr id="28" name="Group 27">
            <a:extLst>
              <a:ext uri="{FF2B5EF4-FFF2-40B4-BE49-F238E27FC236}">
                <a16:creationId xmlns:a16="http://schemas.microsoft.com/office/drawing/2014/main" id="{AA2ABDB3-A8CE-1EEC-62B7-5726764DDA29}"/>
              </a:ext>
            </a:extLst>
          </p:cNvPr>
          <p:cNvGrpSpPr/>
          <p:nvPr/>
        </p:nvGrpSpPr>
        <p:grpSpPr>
          <a:xfrm>
            <a:off x="7038847" y="855222"/>
            <a:ext cx="10258553" cy="9328147"/>
            <a:chOff x="7038847" y="855222"/>
            <a:chExt cx="10258553" cy="9328147"/>
          </a:xfrm>
        </p:grpSpPr>
        <p:graphicFrame>
          <p:nvGraphicFramePr>
            <p:cNvPr id="3" name="Chart 2">
              <a:extLst>
                <a:ext uri="{FF2B5EF4-FFF2-40B4-BE49-F238E27FC236}">
                  <a16:creationId xmlns:a16="http://schemas.microsoft.com/office/drawing/2014/main" id="{764FA7E5-2FB8-DD78-1084-82A391CE355D}"/>
                </a:ext>
              </a:extLst>
            </p:cNvPr>
            <p:cNvGraphicFramePr/>
            <p:nvPr>
              <p:extLst>
                <p:ext uri="{D42A27DB-BD31-4B8C-83A1-F6EECF244321}">
                  <p14:modId xmlns:p14="http://schemas.microsoft.com/office/powerpoint/2010/main" val="4189128233"/>
                </p:ext>
              </p:extLst>
            </p:nvPr>
          </p:nvGraphicFramePr>
          <p:xfrm>
            <a:off x="7038847" y="855222"/>
            <a:ext cx="10258553" cy="9328147"/>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21D2E662-F073-F77C-723A-011E0F7D3E67}"/>
                </a:ext>
              </a:extLst>
            </p:cNvPr>
            <p:cNvSpPr txBox="1"/>
            <p:nvPr/>
          </p:nvSpPr>
          <p:spPr>
            <a:xfrm>
              <a:off x="10120514" y="4642132"/>
              <a:ext cx="4103308" cy="1754326"/>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effectLst/>
                  <a:uLnTx/>
                  <a:uFillTx/>
                  <a:latin typeface="Antonio" pitchFamily="2" charset="77"/>
                  <a:ea typeface="+mn-ea"/>
                  <a:cs typeface="+mn-cs"/>
                </a:rPr>
                <a:t>% of OOH spend</a:t>
              </a:r>
              <a:endParaRPr kumimoji="0" lang="en-US" sz="3600" b="1" i="0" u="none" strike="noStrike" kern="1200" cap="none" spc="0" normalizeH="0" baseline="0" noProof="0">
                <a:ln>
                  <a:noFill/>
                </a:ln>
                <a:effectLst/>
                <a:uLnTx/>
                <a:uFillTx/>
                <a:latin typeface="Antonio" pitchFamily="2" charset="77"/>
                <a:ea typeface="+mn-ea"/>
                <a:cs typeface="+mn-cs"/>
              </a:endParaRPr>
            </a:p>
          </p:txBody>
        </p:sp>
      </p:grpSp>
      <p:pic>
        <p:nvPicPr>
          <p:cNvPr id="23" name="Picture 22" descr="A black background with white letters&#10;&#10;Description automatically generated">
            <a:extLst>
              <a:ext uri="{FF2B5EF4-FFF2-40B4-BE49-F238E27FC236}">
                <a16:creationId xmlns:a16="http://schemas.microsoft.com/office/drawing/2014/main" id="{2A969850-5ACC-900B-9531-243B4827A7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71768" y="9343201"/>
            <a:ext cx="2413234" cy="496773"/>
          </a:xfrm>
          <a:prstGeom prst="rect">
            <a:avLst/>
          </a:prstGeom>
        </p:spPr>
      </p:pic>
      <p:sp>
        <p:nvSpPr>
          <p:cNvPr id="10" name="TextBox 9">
            <a:extLst>
              <a:ext uri="{FF2B5EF4-FFF2-40B4-BE49-F238E27FC236}">
                <a16:creationId xmlns:a16="http://schemas.microsoft.com/office/drawing/2014/main" id="{7E45078C-4702-B10E-879D-C1B1CA46C62A}"/>
              </a:ext>
            </a:extLst>
          </p:cNvPr>
          <p:cNvSpPr txBox="1">
            <a:spLocks noChangeAspect="1"/>
          </p:cNvSpPr>
          <p:nvPr/>
        </p:nvSpPr>
        <p:spPr>
          <a:xfrm rot="19025605">
            <a:off x="7682686" y="1013404"/>
            <a:ext cx="9000000" cy="9000000"/>
          </a:xfrm>
          <a:prstGeom prst="rect">
            <a:avLst/>
          </a:prstGeom>
          <a:noFill/>
        </p:spPr>
        <p:txBody>
          <a:bodyPr wrap="square" rtlCol="0">
            <a:prstTxWarp prst="textCircle">
              <a:avLst/>
            </a:prstTxWarp>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D70C7D"/>
                </a:solidFill>
                <a:effectLst/>
                <a:uLnTx/>
                <a:uFillTx/>
                <a:latin typeface="Antonio" pitchFamily="2" charset="77"/>
                <a:ea typeface="+mn-ea"/>
                <a:cs typeface="+mn-cs"/>
              </a:rPr>
              <a:t>BOTH</a:t>
            </a:r>
          </a:p>
        </p:txBody>
      </p:sp>
      <p:sp>
        <p:nvSpPr>
          <p:cNvPr id="11" name="TextBox 10">
            <a:extLst>
              <a:ext uri="{FF2B5EF4-FFF2-40B4-BE49-F238E27FC236}">
                <a16:creationId xmlns:a16="http://schemas.microsoft.com/office/drawing/2014/main" id="{029A2C08-8D34-6952-ABD7-866154F0D6B8}"/>
              </a:ext>
            </a:extLst>
          </p:cNvPr>
          <p:cNvSpPr txBox="1">
            <a:spLocks noChangeAspect="1"/>
          </p:cNvSpPr>
          <p:nvPr/>
        </p:nvSpPr>
        <p:spPr>
          <a:xfrm rot="8769236">
            <a:off x="7668121" y="1019296"/>
            <a:ext cx="9000000" cy="9000000"/>
          </a:xfrm>
          <a:prstGeom prst="rect">
            <a:avLst/>
          </a:prstGeom>
          <a:noFill/>
        </p:spPr>
        <p:txBody>
          <a:bodyPr wrap="square" rtlCol="0">
            <a:prstTxWarp prst="textCircle">
              <a:avLst/>
            </a:prstTxWarp>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1">
                    <a:lumMod val="50000"/>
                    <a:lumOff val="50000"/>
                  </a:schemeClr>
                </a:solidFill>
                <a:effectLst/>
                <a:uLnTx/>
                <a:uFillTx/>
                <a:latin typeface="Antonio" pitchFamily="2" charset="77"/>
                <a:ea typeface="+mn-ea"/>
                <a:cs typeface="+mn-cs"/>
              </a:rPr>
              <a:t>BRAND-BUILDING</a:t>
            </a:r>
          </a:p>
        </p:txBody>
      </p:sp>
    </p:spTree>
    <p:extLst>
      <p:ext uri="{BB962C8B-B14F-4D97-AF65-F5344CB8AC3E}">
        <p14:creationId xmlns:p14="http://schemas.microsoft.com/office/powerpoint/2010/main" val="578753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pattFill prst="pct90">
          <a:fgClr>
            <a:srgbClr val="D70C7D"/>
          </a:fgClr>
          <a:bgClr>
            <a:srgbClr val="E380B8"/>
          </a:bgClr>
        </a:pattFill>
        <a:effectLst/>
      </p:bgPr>
    </p:bg>
    <p:spTree>
      <p:nvGrpSpPr>
        <p:cNvPr id="1" name="">
          <a:extLst>
            <a:ext uri="{FF2B5EF4-FFF2-40B4-BE49-F238E27FC236}">
              <a16:creationId xmlns:a16="http://schemas.microsoft.com/office/drawing/2014/main" id="{0E6B3DEC-3CF3-972B-AD54-0E8106987972}"/>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07E1BB67-0BF9-6A56-56DB-5E07ED2C4222}"/>
              </a:ext>
            </a:extLst>
          </p:cNvPr>
          <p:cNvSpPr/>
          <p:nvPr/>
        </p:nvSpPr>
        <p:spPr>
          <a:xfrm>
            <a:off x="6858568" y="1530770"/>
            <a:ext cx="3255281" cy="7226251"/>
          </a:xfrm>
          <a:prstGeom prst="roundRect">
            <a:avLst>
              <a:gd name="adj" fmla="val 979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Manrope"/>
              <a:ea typeface="+mn-ea"/>
              <a:cs typeface="+mn-cs"/>
            </a:endParaRPr>
          </a:p>
        </p:txBody>
      </p:sp>
      <p:sp>
        <p:nvSpPr>
          <p:cNvPr id="7" name="Rounded Rectangle 6">
            <a:extLst>
              <a:ext uri="{FF2B5EF4-FFF2-40B4-BE49-F238E27FC236}">
                <a16:creationId xmlns:a16="http://schemas.microsoft.com/office/drawing/2014/main" id="{8119FD67-D8BF-2EE3-4A7F-77DC3D079FA3}"/>
              </a:ext>
            </a:extLst>
          </p:cNvPr>
          <p:cNvSpPr/>
          <p:nvPr/>
        </p:nvSpPr>
        <p:spPr>
          <a:xfrm>
            <a:off x="10431991" y="1530770"/>
            <a:ext cx="3255281" cy="7226251"/>
          </a:xfrm>
          <a:prstGeom prst="roundRect">
            <a:avLst>
              <a:gd name="adj" fmla="val 979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Manrope"/>
              <a:ea typeface="+mn-ea"/>
              <a:cs typeface="+mn-cs"/>
            </a:endParaRPr>
          </a:p>
        </p:txBody>
      </p:sp>
      <p:sp>
        <p:nvSpPr>
          <p:cNvPr id="8" name="Rounded Rectangle 7">
            <a:extLst>
              <a:ext uri="{FF2B5EF4-FFF2-40B4-BE49-F238E27FC236}">
                <a16:creationId xmlns:a16="http://schemas.microsoft.com/office/drawing/2014/main" id="{5D9E9AC4-B1D0-7A56-02F5-6AC4ECE99BD1}"/>
              </a:ext>
            </a:extLst>
          </p:cNvPr>
          <p:cNvSpPr/>
          <p:nvPr/>
        </p:nvSpPr>
        <p:spPr>
          <a:xfrm>
            <a:off x="14020800" y="1530770"/>
            <a:ext cx="3255281" cy="7226251"/>
          </a:xfrm>
          <a:prstGeom prst="roundRect">
            <a:avLst>
              <a:gd name="adj" fmla="val 979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Manrope"/>
              <a:ea typeface="+mn-ea"/>
              <a:cs typeface="+mn-cs"/>
            </a:endParaRPr>
          </a:p>
        </p:txBody>
      </p:sp>
      <p:sp>
        <p:nvSpPr>
          <p:cNvPr id="12" name="TextBox 11">
            <a:extLst>
              <a:ext uri="{FF2B5EF4-FFF2-40B4-BE49-F238E27FC236}">
                <a16:creationId xmlns:a16="http://schemas.microsoft.com/office/drawing/2014/main" id="{74C74B39-BF14-B974-A103-49B3F2540E20}"/>
              </a:ext>
            </a:extLst>
          </p:cNvPr>
          <p:cNvSpPr txBox="1"/>
          <p:nvPr/>
        </p:nvSpPr>
        <p:spPr>
          <a:xfrm>
            <a:off x="782016" y="1436787"/>
            <a:ext cx="5291031" cy="6001643"/>
          </a:xfrm>
          <a:prstGeom prst="rect">
            <a:avLst/>
          </a:prstGeom>
          <a:noFill/>
        </p:spPr>
        <p:txBody>
          <a:bodyPr wrap="square" lIns="91440" tIns="45720" rIns="91440" bIns="45720" rtlCol="0" anchor="t">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E380B8"/>
                </a:solidFill>
                <a:effectLst/>
                <a:uLnTx/>
                <a:uFillTx/>
                <a:latin typeface="Antonio"/>
              </a:rPr>
              <a:t>HOW DOES </a:t>
            </a:r>
            <a:br>
              <a:rPr lang="en-US" sz="6000" b="1" i="0" u="none" strike="noStrike" kern="1200" cap="none" spc="0" normalizeH="0" baseline="0" noProof="0">
                <a:ln>
                  <a:noFill/>
                </a:ln>
                <a:effectLst/>
                <a:uLnTx/>
                <a:uFillTx/>
                <a:latin typeface="Antonio" pitchFamily="2" charset="77"/>
              </a:rPr>
            </a:br>
            <a:r>
              <a:rPr kumimoji="0" lang="en-US" sz="6000" b="1" i="0" u="none" strike="noStrike" kern="1200" cap="none" spc="0" normalizeH="0" baseline="0" noProof="0">
                <a:ln>
                  <a:noFill/>
                </a:ln>
                <a:solidFill>
                  <a:srgbClr val="E380B8"/>
                </a:solidFill>
                <a:effectLst/>
                <a:uLnTx/>
                <a:uFillTx/>
                <a:latin typeface="Antonio"/>
              </a:rPr>
              <a:t>OOH WORK?</a:t>
            </a:r>
          </a:p>
          <a:p>
            <a:pPr defTabSz="1371600">
              <a:defRPr/>
            </a:pPr>
            <a:r>
              <a:rPr kumimoji="0" lang="en-US" sz="8800" b="1" i="0" u="none" strike="noStrike" kern="1200" cap="none" spc="0" normalizeH="0" baseline="0" noProof="0">
                <a:ln>
                  <a:noFill/>
                </a:ln>
                <a:solidFill>
                  <a:schemeClr val="bg1"/>
                </a:solidFill>
                <a:effectLst/>
                <a:uLnTx/>
                <a:uFillTx/>
                <a:latin typeface="Antonio"/>
              </a:rPr>
              <a:t>OOH </a:t>
            </a:r>
            <a:r>
              <a:rPr lang="en-US" sz="8800" b="1">
                <a:solidFill>
                  <a:schemeClr val="bg1"/>
                </a:solidFill>
                <a:latin typeface="Antonio"/>
              </a:rPr>
              <a:t>MAKES BRANDS</a:t>
            </a:r>
            <a:r>
              <a:rPr kumimoji="0" lang="en-US" sz="8800" b="1" i="0" u="none" strike="noStrike" kern="1200" cap="none" spc="0" normalizeH="0" baseline="0" noProof="0">
                <a:ln>
                  <a:noFill/>
                </a:ln>
                <a:solidFill>
                  <a:schemeClr val="bg1"/>
                </a:solidFill>
                <a:effectLst/>
                <a:uLnTx/>
                <a:uFillTx/>
                <a:latin typeface="Antonio"/>
              </a:rPr>
              <a:t> </a:t>
            </a:r>
            <a:r>
              <a:rPr lang="en-US" sz="8800" b="1">
                <a:solidFill>
                  <a:schemeClr val="bg1"/>
                </a:solidFill>
                <a:latin typeface="Antonio"/>
              </a:rPr>
              <a:t>FAMOUS.</a:t>
            </a:r>
            <a:endParaRPr lang="en-US" sz="8800" b="1" i="0" u="none" strike="noStrike" kern="1200" cap="none" spc="0" normalizeH="0" baseline="0" noProof="0">
              <a:ln>
                <a:noFill/>
              </a:ln>
              <a:solidFill>
                <a:schemeClr val="bg1"/>
              </a:solidFill>
              <a:effectLst/>
              <a:uLnTx/>
              <a:uFillTx/>
              <a:latin typeface="Antonio"/>
            </a:endParaRPr>
          </a:p>
        </p:txBody>
      </p:sp>
      <p:sp>
        <p:nvSpPr>
          <p:cNvPr id="15" name="TextBox 14">
            <a:extLst>
              <a:ext uri="{FF2B5EF4-FFF2-40B4-BE49-F238E27FC236}">
                <a16:creationId xmlns:a16="http://schemas.microsoft.com/office/drawing/2014/main" id="{0102EB97-F417-253E-BA4D-E92AF7785B3F}"/>
              </a:ext>
            </a:extLst>
          </p:cNvPr>
          <p:cNvSpPr txBox="1"/>
          <p:nvPr/>
        </p:nvSpPr>
        <p:spPr>
          <a:xfrm>
            <a:off x="881063" y="9390626"/>
            <a:ext cx="8262937" cy="36933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lumMod val="95000"/>
                  </a:schemeClr>
                </a:solidFill>
                <a:effectLst/>
                <a:uLnTx/>
                <a:uFillTx/>
                <a:latin typeface="Manrope"/>
                <a:ea typeface="+mn-ea"/>
                <a:cs typeface="+mn-cs"/>
              </a:rPr>
              <a:t>Source: IPA Databank case studies 2014-2024</a:t>
            </a:r>
          </a:p>
        </p:txBody>
      </p:sp>
      <p:pic>
        <p:nvPicPr>
          <p:cNvPr id="3" name="Picture Placeholder 20">
            <a:extLst>
              <a:ext uri="{FF2B5EF4-FFF2-40B4-BE49-F238E27FC236}">
                <a16:creationId xmlns:a16="http://schemas.microsoft.com/office/drawing/2014/main" id="{83984E30-7BCD-FD9B-FA50-B2FEE28C1356}"/>
              </a:ext>
            </a:extLst>
          </p:cNvPr>
          <p:cNvPicPr>
            <a:picLocks noGrp="1" noChangeAspect="1"/>
          </p:cNvPicPr>
          <p:nvPr>
            <p:ph type="pic" sz="quarter" idx="10"/>
          </p:nvPr>
        </p:nvPicPr>
        <p:blipFill>
          <a:blip r:embed="rId2" cstate="print">
            <a:grayscl/>
            <a:extLst>
              <a:ext uri="{28A0092B-C50C-407E-A947-70E740481C1C}">
                <a14:useLocalDpi xmlns:a14="http://schemas.microsoft.com/office/drawing/2010/main" val="0"/>
              </a:ext>
            </a:extLst>
          </a:blip>
          <a:srcRect l="26379" r="26379"/>
          <a:stretch/>
        </p:blipFill>
        <p:spPr>
          <a:xfrm>
            <a:off x="6858000" y="1485900"/>
            <a:ext cx="3251085" cy="4587875"/>
          </a:xfrm>
        </p:spPr>
      </p:pic>
      <p:pic>
        <p:nvPicPr>
          <p:cNvPr id="4" name="Picture Placeholder 20">
            <a:extLst>
              <a:ext uri="{FF2B5EF4-FFF2-40B4-BE49-F238E27FC236}">
                <a16:creationId xmlns:a16="http://schemas.microsoft.com/office/drawing/2014/main" id="{9560E957-87F0-4190-F505-CAE2298936C2}"/>
              </a:ext>
            </a:extLst>
          </p:cNvPr>
          <p:cNvPicPr>
            <a:picLocks noGrp="1" noChangeAspect="1"/>
          </p:cNvPicPr>
          <p:nvPr>
            <p:ph type="pic" sz="quarter" idx="11"/>
          </p:nvPr>
        </p:nvPicPr>
        <p:blipFill>
          <a:blip r:embed="rId3" cstate="print">
            <a:grayscl/>
            <a:extLst>
              <a:ext uri="{28A0092B-C50C-407E-A947-70E740481C1C}">
                <a14:useLocalDpi xmlns:a14="http://schemas.microsoft.com/office/drawing/2010/main" val="0"/>
              </a:ext>
            </a:extLst>
          </a:blip>
          <a:srcRect l="26305" r="26305"/>
          <a:stretch/>
        </p:blipFill>
        <p:spPr>
          <a:xfrm>
            <a:off x="10430027" y="1485901"/>
            <a:ext cx="3257398" cy="4637088"/>
          </a:xfrm>
        </p:spPr>
      </p:pic>
      <p:pic>
        <p:nvPicPr>
          <p:cNvPr id="5" name="Picture Placeholder 20">
            <a:extLst>
              <a:ext uri="{FF2B5EF4-FFF2-40B4-BE49-F238E27FC236}">
                <a16:creationId xmlns:a16="http://schemas.microsoft.com/office/drawing/2014/main" id="{AAA07027-74E1-672E-C90D-BAD1E96B6443}"/>
              </a:ext>
            </a:extLst>
          </p:cNvPr>
          <p:cNvPicPr>
            <a:picLocks noGrp="1" noChangeAspect="1"/>
          </p:cNvPicPr>
          <p:nvPr>
            <p:ph type="pic" sz="quarter" idx="12"/>
          </p:nvPr>
        </p:nvPicPr>
        <p:blipFill>
          <a:blip r:embed="rId4">
            <a:grayscl/>
            <a:extLst>
              <a:ext uri="{28A0092B-C50C-407E-A947-70E740481C1C}">
                <a14:useLocalDpi xmlns:a14="http://schemas.microsoft.com/office/drawing/2010/main" val="0"/>
              </a:ext>
            </a:extLst>
          </a:blip>
          <a:srcRect l="22285" r="22285"/>
          <a:stretch/>
        </p:blipFill>
        <p:spPr>
          <a:xfrm>
            <a:off x="14020800" y="1529979"/>
            <a:ext cx="3255963" cy="4587875"/>
          </a:xfrm>
        </p:spPr>
      </p:pic>
      <p:sp>
        <p:nvSpPr>
          <p:cNvPr id="9" name="TextBox 8">
            <a:extLst>
              <a:ext uri="{FF2B5EF4-FFF2-40B4-BE49-F238E27FC236}">
                <a16:creationId xmlns:a16="http://schemas.microsoft.com/office/drawing/2014/main" id="{14BFAF8B-FF5C-7073-8D77-49E6E73158BC}"/>
              </a:ext>
            </a:extLst>
          </p:cNvPr>
          <p:cNvSpPr txBox="1"/>
          <p:nvPr/>
        </p:nvSpPr>
        <p:spPr>
          <a:xfrm>
            <a:off x="7020812" y="6210300"/>
            <a:ext cx="2961388" cy="1862048"/>
          </a:xfrm>
          <a:prstGeom prst="rect">
            <a:avLst/>
          </a:prstGeom>
          <a:noFill/>
        </p:spPr>
        <p:txBody>
          <a:bodyPr wrap="square">
            <a:spAutoFit/>
          </a:bodyPr>
          <a:lstStyle/>
          <a:p>
            <a:pPr defTabSz="1371600"/>
            <a:r>
              <a:rPr lang="en-ID" sz="4800" b="1">
                <a:solidFill>
                  <a:schemeClr val="bg1"/>
                </a:solidFill>
                <a:latin typeface="Antonio" pitchFamily="2" charset="77"/>
              </a:rPr>
              <a:t>+</a:t>
            </a:r>
            <a:r>
              <a:rPr lang="en-ID" sz="11500" b="1">
                <a:solidFill>
                  <a:schemeClr val="bg1"/>
                </a:solidFill>
                <a:latin typeface="Antonio" pitchFamily="2" charset="77"/>
              </a:rPr>
              <a:t>40</a:t>
            </a:r>
            <a:r>
              <a:rPr lang="en-ID" sz="4800" b="1">
                <a:solidFill>
                  <a:schemeClr val="bg1"/>
                </a:solidFill>
                <a:latin typeface="Antonio" pitchFamily="2" charset="77"/>
              </a:rPr>
              <a:t>%</a:t>
            </a:r>
            <a:endParaRPr lang="en-US" sz="8000" b="1">
              <a:solidFill>
                <a:schemeClr val="bg1"/>
              </a:solidFill>
              <a:latin typeface="Antonio" pitchFamily="2" charset="77"/>
            </a:endParaRPr>
          </a:p>
        </p:txBody>
      </p:sp>
      <p:sp>
        <p:nvSpPr>
          <p:cNvPr id="19" name="TextBox 18">
            <a:extLst>
              <a:ext uri="{FF2B5EF4-FFF2-40B4-BE49-F238E27FC236}">
                <a16:creationId xmlns:a16="http://schemas.microsoft.com/office/drawing/2014/main" id="{D2EE564B-FDF4-17A0-2C07-874CACBA41CC}"/>
              </a:ext>
            </a:extLst>
          </p:cNvPr>
          <p:cNvSpPr txBox="1"/>
          <p:nvPr/>
        </p:nvSpPr>
        <p:spPr>
          <a:xfrm>
            <a:off x="7249412" y="7911525"/>
            <a:ext cx="2732788" cy="584775"/>
          </a:xfrm>
          <a:prstGeom prst="rect">
            <a:avLst/>
          </a:prstGeom>
          <a:noFill/>
        </p:spPr>
        <p:txBody>
          <a:bodyPr wrap="square">
            <a:spAutoFit/>
          </a:bodyPr>
          <a:lstStyle/>
          <a:p>
            <a:pPr defTabSz="1371600"/>
            <a:r>
              <a:rPr lang="en-ID" sz="3200" b="1">
                <a:solidFill>
                  <a:schemeClr val="bg1"/>
                </a:solidFill>
                <a:latin typeface="Antonio" pitchFamily="2" charset="77"/>
              </a:rPr>
              <a:t>AWARENESS</a:t>
            </a:r>
            <a:endParaRPr lang="en-US" sz="6600" b="1">
              <a:solidFill>
                <a:schemeClr val="bg1"/>
              </a:solidFill>
              <a:latin typeface="Antonio" pitchFamily="2" charset="77"/>
            </a:endParaRPr>
          </a:p>
        </p:txBody>
      </p:sp>
      <p:sp>
        <p:nvSpPr>
          <p:cNvPr id="21" name="TextBox 20">
            <a:extLst>
              <a:ext uri="{FF2B5EF4-FFF2-40B4-BE49-F238E27FC236}">
                <a16:creationId xmlns:a16="http://schemas.microsoft.com/office/drawing/2014/main" id="{C8EBDA90-BFE4-918D-6272-BFCC762E0C40}"/>
              </a:ext>
            </a:extLst>
          </p:cNvPr>
          <p:cNvSpPr txBox="1"/>
          <p:nvPr/>
        </p:nvSpPr>
        <p:spPr>
          <a:xfrm>
            <a:off x="10591800" y="6210300"/>
            <a:ext cx="2961388" cy="1862048"/>
          </a:xfrm>
          <a:prstGeom prst="rect">
            <a:avLst/>
          </a:prstGeom>
          <a:noFill/>
        </p:spPr>
        <p:txBody>
          <a:bodyPr wrap="square">
            <a:spAutoFit/>
          </a:bodyPr>
          <a:lstStyle/>
          <a:p>
            <a:pPr defTabSz="1371600"/>
            <a:r>
              <a:rPr lang="en-ID" sz="4800" b="1">
                <a:solidFill>
                  <a:schemeClr val="bg1"/>
                </a:solidFill>
                <a:latin typeface="Antonio" pitchFamily="2" charset="77"/>
              </a:rPr>
              <a:t>+</a:t>
            </a:r>
            <a:r>
              <a:rPr lang="en-ID" sz="11500" b="1">
                <a:solidFill>
                  <a:schemeClr val="bg1"/>
                </a:solidFill>
                <a:latin typeface="Antonio" pitchFamily="2" charset="77"/>
              </a:rPr>
              <a:t>50</a:t>
            </a:r>
            <a:r>
              <a:rPr lang="en-ID" sz="4800" b="1">
                <a:solidFill>
                  <a:schemeClr val="bg1"/>
                </a:solidFill>
                <a:latin typeface="Antonio" pitchFamily="2" charset="77"/>
              </a:rPr>
              <a:t>%</a:t>
            </a:r>
            <a:endParaRPr lang="en-US" sz="8000" b="1">
              <a:solidFill>
                <a:schemeClr val="bg1"/>
              </a:solidFill>
              <a:latin typeface="Antonio" pitchFamily="2" charset="77"/>
            </a:endParaRPr>
          </a:p>
        </p:txBody>
      </p:sp>
      <p:sp>
        <p:nvSpPr>
          <p:cNvPr id="22" name="TextBox 21">
            <a:extLst>
              <a:ext uri="{FF2B5EF4-FFF2-40B4-BE49-F238E27FC236}">
                <a16:creationId xmlns:a16="http://schemas.microsoft.com/office/drawing/2014/main" id="{F9401801-A03E-06E2-0494-65097AADE4E8}"/>
              </a:ext>
            </a:extLst>
          </p:cNvPr>
          <p:cNvSpPr txBox="1"/>
          <p:nvPr/>
        </p:nvSpPr>
        <p:spPr>
          <a:xfrm>
            <a:off x="10820400" y="7911525"/>
            <a:ext cx="2732788" cy="584775"/>
          </a:xfrm>
          <a:prstGeom prst="rect">
            <a:avLst/>
          </a:prstGeom>
          <a:noFill/>
        </p:spPr>
        <p:txBody>
          <a:bodyPr wrap="square">
            <a:spAutoFit/>
          </a:bodyPr>
          <a:lstStyle/>
          <a:p>
            <a:pPr defTabSz="1371600"/>
            <a:r>
              <a:rPr lang="en-ID" sz="3200" b="1">
                <a:solidFill>
                  <a:schemeClr val="bg1"/>
                </a:solidFill>
                <a:latin typeface="Antonio" pitchFamily="2" charset="77"/>
              </a:rPr>
              <a:t>ESTEEM</a:t>
            </a:r>
            <a:endParaRPr lang="en-US" sz="6600" b="1">
              <a:solidFill>
                <a:schemeClr val="bg1"/>
              </a:solidFill>
              <a:latin typeface="Antonio" pitchFamily="2" charset="77"/>
            </a:endParaRPr>
          </a:p>
        </p:txBody>
      </p:sp>
      <p:sp>
        <p:nvSpPr>
          <p:cNvPr id="23" name="TextBox 22">
            <a:extLst>
              <a:ext uri="{FF2B5EF4-FFF2-40B4-BE49-F238E27FC236}">
                <a16:creationId xmlns:a16="http://schemas.microsoft.com/office/drawing/2014/main" id="{5AC7398C-F3EB-D702-85C1-0AE50D45368A}"/>
              </a:ext>
            </a:extLst>
          </p:cNvPr>
          <p:cNvSpPr txBox="1"/>
          <p:nvPr/>
        </p:nvSpPr>
        <p:spPr>
          <a:xfrm>
            <a:off x="14183612" y="6210300"/>
            <a:ext cx="2961388" cy="1862048"/>
          </a:xfrm>
          <a:prstGeom prst="rect">
            <a:avLst/>
          </a:prstGeom>
          <a:noFill/>
        </p:spPr>
        <p:txBody>
          <a:bodyPr wrap="square">
            <a:spAutoFit/>
          </a:bodyPr>
          <a:lstStyle/>
          <a:p>
            <a:pPr defTabSz="1371600"/>
            <a:r>
              <a:rPr lang="en-ID" sz="4800" b="1">
                <a:solidFill>
                  <a:schemeClr val="bg1"/>
                </a:solidFill>
                <a:latin typeface="Antonio" pitchFamily="2" charset="77"/>
              </a:rPr>
              <a:t>+</a:t>
            </a:r>
            <a:r>
              <a:rPr lang="en-ID" sz="11500" b="1">
                <a:solidFill>
                  <a:schemeClr val="bg1"/>
                </a:solidFill>
                <a:latin typeface="Antonio" pitchFamily="2" charset="77"/>
              </a:rPr>
              <a:t>89</a:t>
            </a:r>
            <a:r>
              <a:rPr lang="en-ID" sz="4800" b="1">
                <a:solidFill>
                  <a:schemeClr val="bg1"/>
                </a:solidFill>
                <a:latin typeface="Antonio" pitchFamily="2" charset="77"/>
              </a:rPr>
              <a:t>%</a:t>
            </a:r>
            <a:endParaRPr lang="en-US" sz="8000" b="1">
              <a:solidFill>
                <a:schemeClr val="bg1"/>
              </a:solidFill>
              <a:latin typeface="Antonio" pitchFamily="2" charset="77"/>
            </a:endParaRPr>
          </a:p>
        </p:txBody>
      </p:sp>
      <p:sp>
        <p:nvSpPr>
          <p:cNvPr id="24" name="TextBox 23">
            <a:extLst>
              <a:ext uri="{FF2B5EF4-FFF2-40B4-BE49-F238E27FC236}">
                <a16:creationId xmlns:a16="http://schemas.microsoft.com/office/drawing/2014/main" id="{9C9BFC6F-8351-797D-83CB-BF6E796FB958}"/>
              </a:ext>
            </a:extLst>
          </p:cNvPr>
          <p:cNvSpPr txBox="1"/>
          <p:nvPr/>
        </p:nvSpPr>
        <p:spPr>
          <a:xfrm>
            <a:off x="14412212" y="7911525"/>
            <a:ext cx="2732788" cy="584775"/>
          </a:xfrm>
          <a:prstGeom prst="rect">
            <a:avLst/>
          </a:prstGeom>
          <a:noFill/>
        </p:spPr>
        <p:txBody>
          <a:bodyPr wrap="square">
            <a:spAutoFit/>
          </a:bodyPr>
          <a:lstStyle/>
          <a:p>
            <a:pPr defTabSz="1371600"/>
            <a:r>
              <a:rPr lang="en-ID" sz="3200" b="1">
                <a:solidFill>
                  <a:schemeClr val="bg1"/>
                </a:solidFill>
                <a:latin typeface="Antonio" pitchFamily="2" charset="77"/>
              </a:rPr>
              <a:t>FAME</a:t>
            </a:r>
            <a:endParaRPr lang="en-US" sz="6600" b="1">
              <a:solidFill>
                <a:schemeClr val="bg1"/>
              </a:solidFill>
              <a:latin typeface="Antonio" pitchFamily="2" charset="77"/>
            </a:endParaRPr>
          </a:p>
        </p:txBody>
      </p:sp>
      <p:pic>
        <p:nvPicPr>
          <p:cNvPr id="30" name="Picture 29" descr="A white letter on a black background&#10;&#10;Description automatically generated">
            <a:extLst>
              <a:ext uri="{FF2B5EF4-FFF2-40B4-BE49-F238E27FC236}">
                <a16:creationId xmlns:a16="http://schemas.microsoft.com/office/drawing/2014/main" id="{390CA9C4-C148-0DA8-2212-05600493D0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71767" y="9343202"/>
            <a:ext cx="2413234" cy="496773"/>
          </a:xfrm>
          <a:prstGeom prst="rect">
            <a:avLst/>
          </a:prstGeom>
        </p:spPr>
      </p:pic>
      <p:sp>
        <p:nvSpPr>
          <p:cNvPr id="31" name="Freeform 6">
            <a:extLst>
              <a:ext uri="{FF2B5EF4-FFF2-40B4-BE49-F238E27FC236}">
                <a16:creationId xmlns:a16="http://schemas.microsoft.com/office/drawing/2014/main" id="{492B8AA8-BC1C-1580-A1A9-AF4F8DB49925}"/>
              </a:ext>
            </a:extLst>
          </p:cNvPr>
          <p:cNvSpPr/>
          <p:nvPr/>
        </p:nvSpPr>
        <p:spPr>
          <a:xfrm>
            <a:off x="990600" y="1028700"/>
            <a:ext cx="253382" cy="168614"/>
          </a:xfrm>
          <a:custGeom>
            <a:avLst/>
            <a:gdLst/>
            <a:ahLst/>
            <a:cxnLst/>
            <a:rect l="l" t="t" r="r" b="b"/>
            <a:pathLst>
              <a:path w="253382" h="168614">
                <a:moveTo>
                  <a:pt x="0" y="0"/>
                </a:moveTo>
                <a:lnTo>
                  <a:pt x="253382" y="0"/>
                </a:lnTo>
                <a:lnTo>
                  <a:pt x="253382" y="168614"/>
                </a:lnTo>
                <a:lnTo>
                  <a:pt x="0" y="1686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1750592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lumMod val="75000"/>
            </a:schemeClr>
          </a:bgClr>
        </a:pattFill>
        <a:effectLst/>
      </p:bgPr>
    </p:bg>
    <p:spTree>
      <p:nvGrpSpPr>
        <p:cNvPr id="1" name="">
          <a:extLst>
            <a:ext uri="{FF2B5EF4-FFF2-40B4-BE49-F238E27FC236}">
              <a16:creationId xmlns:a16="http://schemas.microsoft.com/office/drawing/2014/main" id="{672B4892-3BC9-ED86-29CE-05447BDD27A8}"/>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3B999D48-352B-1040-593A-C5C016DCE168}"/>
              </a:ext>
            </a:extLst>
          </p:cNvPr>
          <p:cNvSpPr/>
          <p:nvPr/>
        </p:nvSpPr>
        <p:spPr>
          <a:xfrm>
            <a:off x="695740" y="1252330"/>
            <a:ext cx="19202399" cy="9839740"/>
          </a:xfrm>
          <a:prstGeom prst="roundRect">
            <a:avLst>
              <a:gd name="adj" fmla="val 6984"/>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Manrope"/>
              <a:ea typeface="+mn-ea"/>
              <a:cs typeface="+mn-cs"/>
            </a:endParaRPr>
          </a:p>
        </p:txBody>
      </p:sp>
      <p:sp>
        <p:nvSpPr>
          <p:cNvPr id="24" name="Rounded Rectangle 23">
            <a:extLst>
              <a:ext uri="{FF2B5EF4-FFF2-40B4-BE49-F238E27FC236}">
                <a16:creationId xmlns:a16="http://schemas.microsoft.com/office/drawing/2014/main" id="{DA3A3E8C-796C-F918-5BA3-D62C9F39B59E}"/>
              </a:ext>
            </a:extLst>
          </p:cNvPr>
          <p:cNvSpPr/>
          <p:nvPr/>
        </p:nvSpPr>
        <p:spPr>
          <a:xfrm>
            <a:off x="9813849" y="1811232"/>
            <a:ext cx="7963302" cy="8022037"/>
          </a:xfrm>
          <a:prstGeom prst="roundRect">
            <a:avLst>
              <a:gd name="adj" fmla="val 6984"/>
            </a:avLst>
          </a:prstGeom>
          <a:solidFill>
            <a:srgbClr val="E380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Manrope"/>
              <a:ea typeface="+mn-ea"/>
              <a:cs typeface="+mn-cs"/>
            </a:endParaRPr>
          </a:p>
        </p:txBody>
      </p:sp>
      <p:pic>
        <p:nvPicPr>
          <p:cNvPr id="6" name="Picture 2" descr="HSBC Ad Called Out For Being &quot;Anti-Brexit&quot; &amp; &quot;Ideologically Aggressive&quot; -  B&amp;T">
            <a:extLst>
              <a:ext uri="{FF2B5EF4-FFF2-40B4-BE49-F238E27FC236}">
                <a16:creationId xmlns:a16="http://schemas.microsoft.com/office/drawing/2014/main" id="{7FDEF7B3-E46C-F902-A92C-15EFB94B1C1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846" b="12257"/>
          <a:stretch/>
        </p:blipFill>
        <p:spPr bwMode="auto">
          <a:xfrm>
            <a:off x="10102652" y="2107375"/>
            <a:ext cx="7385696" cy="4037954"/>
          </a:xfrm>
          <a:prstGeom prst="roundRect">
            <a:avLst>
              <a:gd name="adj" fmla="val 11401"/>
            </a:avLst>
          </a:prstGeom>
          <a:noFill/>
          <a:extLst>
            <a:ext uri="{909E8E84-426E-40DD-AFC4-6F175D3DCCD1}">
              <a14:hiddenFill xmlns:a14="http://schemas.microsoft.com/office/drawing/2010/main">
                <a:solidFill>
                  <a:srgbClr val="FFFFFF"/>
                </a:solidFill>
              </a14:hiddenFill>
            </a:ext>
          </a:extLst>
        </p:spPr>
      </p:pic>
      <p:pic>
        <p:nvPicPr>
          <p:cNvPr id="9" name="Picture 2" descr="Content image">
            <a:extLst>
              <a:ext uri="{FF2B5EF4-FFF2-40B4-BE49-F238E27FC236}">
                <a16:creationId xmlns:a16="http://schemas.microsoft.com/office/drawing/2014/main" id="{4E456072-69DC-2B37-7398-BFAE827BAA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02652" y="7101425"/>
            <a:ext cx="7385696" cy="1707031"/>
          </a:xfrm>
          <a:prstGeom prst="round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4D4CA61-48E1-E941-D3E7-95850E484346}"/>
              </a:ext>
            </a:extLst>
          </p:cNvPr>
          <p:cNvSpPr txBox="1"/>
          <p:nvPr/>
        </p:nvSpPr>
        <p:spPr>
          <a:xfrm>
            <a:off x="1336844" y="316395"/>
            <a:ext cx="5127752" cy="110799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380B8"/>
                </a:solidFill>
                <a:effectLst/>
                <a:uLnTx/>
                <a:uFillTx/>
                <a:latin typeface="Antonio" pitchFamily="2" charset="77"/>
                <a:ea typeface="+mn-ea"/>
                <a:cs typeface="+mn-cs"/>
              </a:rPr>
              <a:t>OOH CASE STUDY</a:t>
            </a:r>
            <a:endParaRPr lang="en-US" sz="25900" b="1" dirty="0">
              <a:solidFill>
                <a:schemeClr val="bg1"/>
              </a:solidFill>
              <a:latin typeface="Antonio" panose="020B0604020202020204" charset="0"/>
              <a:cs typeface="Arial" panose="020B0604020202020204" pitchFamily="34" charset="0"/>
            </a:endParaRPr>
          </a:p>
        </p:txBody>
      </p:sp>
      <p:sp>
        <p:nvSpPr>
          <p:cNvPr id="13" name="TextBox 12">
            <a:extLst>
              <a:ext uri="{FF2B5EF4-FFF2-40B4-BE49-F238E27FC236}">
                <a16:creationId xmlns:a16="http://schemas.microsoft.com/office/drawing/2014/main" id="{BBBF94FF-3554-F698-DB4A-12583A9F91D9}"/>
              </a:ext>
            </a:extLst>
          </p:cNvPr>
          <p:cNvSpPr txBox="1"/>
          <p:nvPr/>
        </p:nvSpPr>
        <p:spPr>
          <a:xfrm>
            <a:off x="1152939" y="4603537"/>
            <a:ext cx="7063129" cy="5080878"/>
          </a:xfrm>
          <a:prstGeom prst="rect">
            <a:avLst/>
          </a:prstGeom>
          <a:noFill/>
        </p:spPr>
        <p:txBody>
          <a:bodyPr wrap="square" rtlCol="0">
            <a:spAutoFit/>
          </a:bodyPr>
          <a:lstStyle/>
          <a:p>
            <a:pPr marL="357188" marR="0" lvl="0" indent="-357188" algn="l" defTabSz="1371600" rtl="0" eaLnBrk="1" fontAlgn="auto" latinLnBrk="0" hangingPunct="1">
              <a:lnSpc>
                <a:spcPct val="100000"/>
              </a:lnSpc>
              <a:spcBef>
                <a:spcPts val="0"/>
              </a:spcBef>
              <a:spcAft>
                <a:spcPts val="2500"/>
              </a:spcAft>
              <a:buClrTx/>
              <a:buSzTx/>
              <a:buFont typeface="Arial" panose="020B0604020202020204" pitchFamily="34" charset="0"/>
              <a:buChar char="•"/>
              <a:defRPr/>
            </a:pPr>
            <a:r>
              <a:rPr lang="en-US" sz="2000" dirty="0">
                <a:solidFill>
                  <a:srgbClr val="FFFFFF"/>
                </a:solidFill>
                <a:latin typeface="Manrope" pitchFamily="2" charset="0"/>
              </a:rPr>
              <a:t>Change in business strategy meant HSBC could no longer claim to be the </a:t>
            </a:r>
            <a:r>
              <a:rPr lang="en-US" sz="2000" dirty="0">
                <a:solidFill>
                  <a:srgbClr val="FFFFFF"/>
                </a:solidFill>
                <a:latin typeface="Manrope" pitchFamily="2" charset="0"/>
                <a:cs typeface="Arial" panose="020B0604020202020204" pitchFamily="34" charset="0"/>
              </a:rPr>
              <a:t>“W</a:t>
            </a:r>
            <a:r>
              <a:rPr lang="en-US" sz="2000" dirty="0">
                <a:solidFill>
                  <a:srgbClr val="FFFFFF"/>
                </a:solidFill>
                <a:latin typeface="Manrope" pitchFamily="2" charset="0"/>
              </a:rPr>
              <a:t>orld’s Local Bank</a:t>
            </a:r>
            <a:r>
              <a:rPr lang="en-US" sz="2000" dirty="0">
                <a:solidFill>
                  <a:srgbClr val="FFFFFF"/>
                </a:solidFill>
                <a:latin typeface="Manrope" pitchFamily="2" charset="0"/>
                <a:cs typeface="Arial" panose="020B0604020202020204" pitchFamily="34" charset="0"/>
              </a:rPr>
              <a:t>” </a:t>
            </a:r>
          </a:p>
          <a:p>
            <a:pPr marL="357188" marR="0" lvl="0" indent="-357188" algn="l" defTabSz="1371600" rtl="0" eaLnBrk="1" fontAlgn="auto" latinLnBrk="0" hangingPunct="1">
              <a:lnSpc>
                <a:spcPct val="100000"/>
              </a:lnSpc>
              <a:spcBef>
                <a:spcPts val="0"/>
              </a:spcBef>
              <a:spcAft>
                <a:spcPts val="2500"/>
              </a:spcAft>
              <a:buClrTx/>
              <a:buSzTx/>
              <a:buFont typeface="Arial" panose="020B0604020202020204" pitchFamily="34" charset="0"/>
              <a:buChar char="•"/>
              <a:defRPr/>
            </a:pPr>
            <a:r>
              <a:rPr lang="en-US" sz="2000" dirty="0">
                <a:solidFill>
                  <a:srgbClr val="FFFFFF"/>
                </a:solidFill>
                <a:latin typeface="Manrope" pitchFamily="2" charset="0"/>
                <a:cs typeface="Arial" panose="020B0604020202020204" pitchFamily="34" charset="0"/>
              </a:rPr>
              <a:t>Switch to more emotive product stories, but by 2017 key brand metrics including brand power were in decline</a:t>
            </a:r>
          </a:p>
          <a:p>
            <a:pPr marL="357188" marR="0" lvl="0" indent="-357188" algn="l" defTabSz="1371600" rtl="0" eaLnBrk="1" fontAlgn="auto" latinLnBrk="0" hangingPunct="1">
              <a:lnSpc>
                <a:spcPct val="100000"/>
              </a:lnSpc>
              <a:spcBef>
                <a:spcPts val="0"/>
              </a:spcBef>
              <a:spcAft>
                <a:spcPts val="2500"/>
              </a:spcAft>
              <a:buClrTx/>
              <a:buSzTx/>
              <a:buFont typeface="Arial" panose="020B0604020202020204" pitchFamily="34" charset="0"/>
              <a:buChar char="•"/>
              <a:defRPr/>
            </a:pPr>
            <a:r>
              <a:rPr lang="en-US" sz="2000" dirty="0">
                <a:solidFill>
                  <a:srgbClr val="FFFFFF"/>
                </a:solidFill>
                <a:latin typeface="Manrope" pitchFamily="2" charset="0"/>
                <a:cs typeface="Arial" panose="020B0604020202020204" pitchFamily="34" charset="0"/>
              </a:rPr>
              <a:t>Champion the only distinctive brand asset – the red hexagon, making the logo 5x bigger</a:t>
            </a:r>
          </a:p>
          <a:p>
            <a:pPr marL="357188" marR="0" lvl="0" indent="-357188" algn="l" defTabSz="1371600" rtl="0" eaLnBrk="1" fontAlgn="auto" latinLnBrk="0" hangingPunct="1">
              <a:lnSpc>
                <a:spcPct val="100000"/>
              </a:lnSpc>
              <a:spcBef>
                <a:spcPts val="0"/>
              </a:spcBef>
              <a:spcAft>
                <a:spcPts val="2500"/>
              </a:spcAft>
              <a:buClrTx/>
              <a:buSzTx/>
              <a:buFont typeface="Arial" panose="020B0604020202020204" pitchFamily="34" charset="0"/>
              <a:buChar char="•"/>
              <a:defRPr/>
            </a:pPr>
            <a:r>
              <a:rPr lang="en-US" sz="2000" dirty="0">
                <a:solidFill>
                  <a:srgbClr val="FFFFFF"/>
                </a:solidFill>
                <a:latin typeface="Manrope" pitchFamily="2" charset="0"/>
                <a:cs typeface="Arial" panose="020B0604020202020204" pitchFamily="34" charset="0"/>
              </a:rPr>
              <a:t>Contextual-relevant messages unique to the location complimented  traditional broadcast formats</a:t>
            </a:r>
          </a:p>
          <a:p>
            <a:pPr marL="357188" marR="0" lvl="0" indent="-357188" algn="l" defTabSz="1371600" rtl="0" eaLnBrk="1" fontAlgn="auto" latinLnBrk="0" hangingPunct="1">
              <a:lnSpc>
                <a:spcPct val="100000"/>
              </a:lnSpc>
              <a:spcBef>
                <a:spcPts val="0"/>
              </a:spcBef>
              <a:spcAft>
                <a:spcPts val="2500"/>
              </a:spcAft>
              <a:buClrTx/>
              <a:buSzTx/>
              <a:buFont typeface="Arial" panose="020B0604020202020204" pitchFamily="34" charset="0"/>
              <a:buChar char="•"/>
              <a:defRPr/>
            </a:pPr>
            <a:r>
              <a:rPr lang="en-US" sz="2000" dirty="0">
                <a:solidFill>
                  <a:srgbClr val="FFFFFF"/>
                </a:solidFill>
                <a:latin typeface="Manrope" pitchFamily="2" charset="0"/>
                <a:cs typeface="Arial" panose="020B0604020202020204" pitchFamily="34" charset="0"/>
              </a:rPr>
              <a:t>Successfully grew all attributes of brand power rising from 7</a:t>
            </a:r>
            <a:r>
              <a:rPr lang="en-US" sz="2000" baseline="30000" dirty="0">
                <a:solidFill>
                  <a:srgbClr val="FFFFFF"/>
                </a:solidFill>
                <a:latin typeface="Manrope" pitchFamily="2" charset="0"/>
                <a:cs typeface="Arial" panose="020B0604020202020204" pitchFamily="34" charset="0"/>
              </a:rPr>
              <a:t>th</a:t>
            </a:r>
            <a:r>
              <a:rPr lang="en-US" sz="2000" dirty="0">
                <a:solidFill>
                  <a:srgbClr val="FFFFFF"/>
                </a:solidFill>
                <a:latin typeface="Manrope" pitchFamily="2" charset="0"/>
                <a:cs typeface="Arial" panose="020B0604020202020204" pitchFamily="34" charset="0"/>
              </a:rPr>
              <a:t> to 5</a:t>
            </a:r>
            <a:r>
              <a:rPr lang="en-US" sz="2000" baseline="30000" dirty="0">
                <a:solidFill>
                  <a:srgbClr val="FFFFFF"/>
                </a:solidFill>
                <a:latin typeface="Manrope" pitchFamily="2" charset="0"/>
                <a:cs typeface="Arial" panose="020B0604020202020204" pitchFamily="34" charset="0"/>
              </a:rPr>
              <a:t>th</a:t>
            </a:r>
            <a:r>
              <a:rPr lang="en-US" sz="2000" dirty="0">
                <a:solidFill>
                  <a:srgbClr val="FFFFFF"/>
                </a:solidFill>
                <a:latin typeface="Manrope" pitchFamily="2" charset="0"/>
                <a:cs typeface="Arial" panose="020B0604020202020204" pitchFamily="34" charset="0"/>
              </a:rPr>
              <a:t> in rankings</a:t>
            </a:r>
          </a:p>
          <a:p>
            <a:pPr marL="357188" marR="0" lvl="0" indent="-357188" algn="l" defTabSz="1371600" rtl="0" eaLnBrk="1" fontAlgn="auto" latinLnBrk="0" hangingPunct="1">
              <a:lnSpc>
                <a:spcPct val="100000"/>
              </a:lnSpc>
              <a:spcBef>
                <a:spcPts val="0"/>
              </a:spcBef>
              <a:spcAft>
                <a:spcPts val="2500"/>
              </a:spcAft>
              <a:buClrTx/>
              <a:buSzTx/>
              <a:buFont typeface="Arial" panose="020B0604020202020204" pitchFamily="34" charset="0"/>
              <a:buChar char="•"/>
              <a:defRPr/>
            </a:pPr>
            <a:r>
              <a:rPr lang="en-US" sz="2000" dirty="0">
                <a:solidFill>
                  <a:srgbClr val="FFFFFF"/>
                </a:solidFill>
                <a:latin typeface="Manrope" pitchFamily="2" charset="0"/>
                <a:cs typeface="Arial" panose="020B0604020202020204" pitchFamily="34" charset="0"/>
              </a:rPr>
              <a:t>Incremental revenue of £380m from 2019 to 2023</a:t>
            </a:r>
            <a:endParaRPr lang="en-US" sz="2000" dirty="0">
              <a:solidFill>
                <a:schemeClr val="bg1"/>
              </a:solidFill>
              <a:latin typeface="Manrope" pitchFamily="2" charset="0"/>
              <a:cs typeface="Arial" panose="020B0604020202020204" pitchFamily="34" charset="0"/>
            </a:endParaRPr>
          </a:p>
        </p:txBody>
      </p:sp>
      <p:sp>
        <p:nvSpPr>
          <p:cNvPr id="20" name="TextBox 19">
            <a:extLst>
              <a:ext uri="{FF2B5EF4-FFF2-40B4-BE49-F238E27FC236}">
                <a16:creationId xmlns:a16="http://schemas.microsoft.com/office/drawing/2014/main" id="{182F1941-DEDD-2D05-21DA-867EE5755BC6}"/>
              </a:ext>
            </a:extLst>
          </p:cNvPr>
          <p:cNvSpPr txBox="1"/>
          <p:nvPr/>
        </p:nvSpPr>
        <p:spPr>
          <a:xfrm>
            <a:off x="1259264" y="1273595"/>
            <a:ext cx="7991061" cy="315471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a:noFill/>
                </a:ln>
                <a:solidFill>
                  <a:schemeClr val="bg1"/>
                </a:solidFill>
                <a:effectLst/>
                <a:uLnTx/>
                <a:uFillTx/>
                <a:latin typeface="Antonio" pitchFamily="2" charset="77"/>
                <a:ea typeface="+mn-ea"/>
                <a:cs typeface="+mn-cs"/>
              </a:rPr>
              <a:t>HSBC</a:t>
            </a:r>
            <a:endParaRPr lang="en-US" sz="111600" b="1" dirty="0">
              <a:solidFill>
                <a:schemeClr val="bg1"/>
              </a:solidFill>
              <a:latin typeface="Antonio" panose="020B0604020202020204" charset="0"/>
              <a:cs typeface="Arial" panose="020B0604020202020204" pitchFamily="34" charset="0"/>
            </a:endParaRPr>
          </a:p>
        </p:txBody>
      </p:sp>
      <p:pic>
        <p:nvPicPr>
          <p:cNvPr id="27" name="Picture 26" descr="A black background with white letters&#10;&#10;Description automatically generated">
            <a:extLst>
              <a:ext uri="{FF2B5EF4-FFF2-40B4-BE49-F238E27FC236}">
                <a16:creationId xmlns:a16="http://schemas.microsoft.com/office/drawing/2014/main" id="{2545EF7B-DA75-6FB0-606B-8226410FFC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71768" y="476106"/>
            <a:ext cx="2413234" cy="496773"/>
          </a:xfrm>
          <a:prstGeom prst="rect">
            <a:avLst/>
          </a:prstGeom>
        </p:spPr>
      </p:pic>
    </p:spTree>
    <p:extLst>
      <p:ext uri="{BB962C8B-B14F-4D97-AF65-F5344CB8AC3E}">
        <p14:creationId xmlns:p14="http://schemas.microsoft.com/office/powerpoint/2010/main" val="2996831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pct90">
          <a:fgClr>
            <a:schemeClr val="tx1"/>
          </a:fgClr>
          <a:bgClr>
            <a:schemeClr val="tx1">
              <a:lumMod val="75000"/>
              <a:lumOff val="25000"/>
            </a:schemeClr>
          </a:bgClr>
        </a:pattFill>
        <a:effectLst/>
      </p:bgPr>
    </p:bg>
    <p:spTree>
      <p:nvGrpSpPr>
        <p:cNvPr id="1" name="">
          <a:extLst>
            <a:ext uri="{FF2B5EF4-FFF2-40B4-BE49-F238E27FC236}">
              <a16:creationId xmlns:a16="http://schemas.microsoft.com/office/drawing/2014/main" id="{BAD4A1A3-C55D-D14C-D598-63C21703DC69}"/>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D466B4BE-A5F0-868E-1B10-580B26677E7F}"/>
              </a:ext>
            </a:extLst>
          </p:cNvPr>
          <p:cNvSpPr/>
          <p:nvPr/>
        </p:nvSpPr>
        <p:spPr>
          <a:xfrm>
            <a:off x="9901825" y="1055149"/>
            <a:ext cx="7505114" cy="7560470"/>
          </a:xfrm>
          <a:prstGeom prst="roundRect">
            <a:avLst>
              <a:gd name="adj" fmla="val 69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Manrope"/>
              <a:ea typeface="+mn-ea"/>
              <a:cs typeface="+mn-cs"/>
            </a:endParaRPr>
          </a:p>
        </p:txBody>
      </p:sp>
      <p:graphicFrame>
        <p:nvGraphicFramePr>
          <p:cNvPr id="6" name="Chart 5">
            <a:extLst>
              <a:ext uri="{FF2B5EF4-FFF2-40B4-BE49-F238E27FC236}">
                <a16:creationId xmlns:a16="http://schemas.microsoft.com/office/drawing/2014/main" id="{59D02477-20A0-9859-474A-5B1400F578A5}"/>
              </a:ext>
            </a:extLst>
          </p:cNvPr>
          <p:cNvGraphicFramePr/>
          <p:nvPr>
            <p:extLst>
              <p:ext uri="{D42A27DB-BD31-4B8C-83A1-F6EECF244321}">
                <p14:modId xmlns:p14="http://schemas.microsoft.com/office/powerpoint/2010/main" val="1609598491"/>
              </p:ext>
            </p:extLst>
          </p:nvPr>
        </p:nvGraphicFramePr>
        <p:xfrm>
          <a:off x="10716570" y="1759818"/>
          <a:ext cx="5875620" cy="6203082"/>
        </p:xfrm>
        <a:graphic>
          <a:graphicData uri="http://schemas.openxmlformats.org/drawingml/2006/chart">
            <c:chart xmlns:c="http://schemas.openxmlformats.org/drawingml/2006/chart" xmlns:r="http://schemas.openxmlformats.org/officeDocument/2006/relationships" r:id="rId2"/>
          </a:graphicData>
        </a:graphic>
      </p:graphicFrame>
      <p:pic>
        <p:nvPicPr>
          <p:cNvPr id="18" name="Picture 17" descr="A white letter on a black background&#10;&#10;Description automatically generated">
            <a:extLst>
              <a:ext uri="{FF2B5EF4-FFF2-40B4-BE49-F238E27FC236}">
                <a16:creationId xmlns:a16="http://schemas.microsoft.com/office/drawing/2014/main" id="{E8ABE10F-9EBE-516B-7BA2-AEE1353C3B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71767" y="9343202"/>
            <a:ext cx="2413234" cy="496773"/>
          </a:xfrm>
          <a:prstGeom prst="rect">
            <a:avLst/>
          </a:prstGeom>
        </p:spPr>
      </p:pic>
      <p:sp>
        <p:nvSpPr>
          <p:cNvPr id="2" name="TextBox 1">
            <a:extLst>
              <a:ext uri="{FF2B5EF4-FFF2-40B4-BE49-F238E27FC236}">
                <a16:creationId xmlns:a16="http://schemas.microsoft.com/office/drawing/2014/main" id="{E6ED674D-616B-D23E-B8B5-BF8129D6469B}"/>
              </a:ext>
            </a:extLst>
          </p:cNvPr>
          <p:cNvSpPr txBox="1"/>
          <p:nvPr/>
        </p:nvSpPr>
        <p:spPr>
          <a:xfrm>
            <a:off x="881063" y="9390626"/>
            <a:ext cx="8262937" cy="36933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bg1">
                    <a:lumMod val="50000"/>
                  </a:schemeClr>
                </a:solidFill>
                <a:effectLst/>
                <a:uLnTx/>
                <a:uFillTx/>
                <a:latin typeface="Manrope"/>
                <a:ea typeface="+mn-ea"/>
                <a:cs typeface="+mn-cs"/>
              </a:rPr>
              <a:t>Source: IPA Databank case studies 2014-2024 </a:t>
            </a:r>
          </a:p>
        </p:txBody>
      </p:sp>
      <p:sp>
        <p:nvSpPr>
          <p:cNvPr id="3" name="TextBox 2">
            <a:extLst>
              <a:ext uri="{FF2B5EF4-FFF2-40B4-BE49-F238E27FC236}">
                <a16:creationId xmlns:a16="http://schemas.microsoft.com/office/drawing/2014/main" id="{33AA81F6-1D0C-5301-7781-F96317B35365}"/>
              </a:ext>
            </a:extLst>
          </p:cNvPr>
          <p:cNvSpPr txBox="1"/>
          <p:nvPr/>
        </p:nvSpPr>
        <p:spPr>
          <a:xfrm>
            <a:off x="881063" y="1409700"/>
            <a:ext cx="7376820" cy="5940088"/>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E380B8"/>
                </a:solidFill>
                <a:effectLst/>
                <a:uLnTx/>
                <a:uFillTx/>
                <a:latin typeface="Antonio" pitchFamily="2" charset="77"/>
              </a:rPr>
              <a:t>HOW EFFECTIVE IS OOH?</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FFFF"/>
                </a:solidFill>
                <a:effectLst/>
                <a:uLnTx/>
                <a:uFillTx/>
                <a:latin typeface="Antonio" pitchFamily="2" charset="77"/>
              </a:rPr>
              <a:t>OOH POWER-USERS DELIVER STRONGER LONG-TERM BUSINESS RESULTS</a:t>
            </a:r>
            <a:endParaRPr kumimoji="0" lang="en-US" sz="8000" b="1" i="0" u="none" strike="noStrike" kern="1200" cap="none" spc="0" normalizeH="0" baseline="0" noProof="0" dirty="0">
              <a:ln>
                <a:noFill/>
              </a:ln>
              <a:solidFill>
                <a:srgbClr val="71F424"/>
              </a:solidFill>
              <a:effectLst/>
              <a:uLnTx/>
              <a:uFillTx/>
              <a:latin typeface="Antonio" pitchFamily="2" charset="77"/>
            </a:endParaRPr>
          </a:p>
        </p:txBody>
      </p:sp>
      <p:sp>
        <p:nvSpPr>
          <p:cNvPr id="4" name="Freeform 6">
            <a:extLst>
              <a:ext uri="{FF2B5EF4-FFF2-40B4-BE49-F238E27FC236}">
                <a16:creationId xmlns:a16="http://schemas.microsoft.com/office/drawing/2014/main" id="{412A603F-397D-92A0-BA00-B49FA97F1D34}"/>
              </a:ext>
            </a:extLst>
          </p:cNvPr>
          <p:cNvSpPr/>
          <p:nvPr/>
        </p:nvSpPr>
        <p:spPr>
          <a:xfrm>
            <a:off x="990600" y="1028700"/>
            <a:ext cx="253382" cy="168614"/>
          </a:xfrm>
          <a:custGeom>
            <a:avLst/>
            <a:gdLst/>
            <a:ahLst/>
            <a:cxnLst/>
            <a:rect l="l" t="t" r="r" b="b"/>
            <a:pathLst>
              <a:path w="253382" h="168614">
                <a:moveTo>
                  <a:pt x="0" y="0"/>
                </a:moveTo>
                <a:lnTo>
                  <a:pt x="253382" y="0"/>
                </a:lnTo>
                <a:lnTo>
                  <a:pt x="253382" y="168614"/>
                </a:lnTo>
                <a:lnTo>
                  <a:pt x="0" y="168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Rectangle 7">
            <a:extLst>
              <a:ext uri="{FF2B5EF4-FFF2-40B4-BE49-F238E27FC236}">
                <a16:creationId xmlns:a16="http://schemas.microsoft.com/office/drawing/2014/main" id="{848B5A24-5FC7-13C5-355B-53E715A0F291}"/>
              </a:ext>
            </a:extLst>
          </p:cNvPr>
          <p:cNvSpPr/>
          <p:nvPr/>
        </p:nvSpPr>
        <p:spPr>
          <a:xfrm>
            <a:off x="12725400" y="2476500"/>
            <a:ext cx="3866790" cy="5410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885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pattFill prst="pct90">
          <a:fgClr>
            <a:schemeClr val="tx1"/>
          </a:fgClr>
          <a:bgClr>
            <a:schemeClr val="tx1">
              <a:lumMod val="75000"/>
              <a:lumOff val="25000"/>
            </a:schemeClr>
          </a:bgClr>
        </a:pattFill>
        <a:effectLst/>
      </p:bgPr>
    </p:bg>
    <p:spTree>
      <p:nvGrpSpPr>
        <p:cNvPr id="1" name="">
          <a:extLst>
            <a:ext uri="{FF2B5EF4-FFF2-40B4-BE49-F238E27FC236}">
              <a16:creationId xmlns:a16="http://schemas.microsoft.com/office/drawing/2014/main" id="{9DB5B52D-F489-DFC6-018F-C1559B2D28CA}"/>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5179651A-2AC9-C1CD-E8E6-6F33A4C0CBF2}"/>
              </a:ext>
            </a:extLst>
          </p:cNvPr>
          <p:cNvSpPr/>
          <p:nvPr/>
        </p:nvSpPr>
        <p:spPr>
          <a:xfrm>
            <a:off x="9901825" y="1055149"/>
            <a:ext cx="7505114" cy="7560470"/>
          </a:xfrm>
          <a:prstGeom prst="roundRect">
            <a:avLst>
              <a:gd name="adj" fmla="val 69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Manrope"/>
              <a:ea typeface="+mn-ea"/>
              <a:cs typeface="+mn-cs"/>
            </a:endParaRPr>
          </a:p>
        </p:txBody>
      </p:sp>
      <p:graphicFrame>
        <p:nvGraphicFramePr>
          <p:cNvPr id="6" name="Chart 5">
            <a:extLst>
              <a:ext uri="{FF2B5EF4-FFF2-40B4-BE49-F238E27FC236}">
                <a16:creationId xmlns:a16="http://schemas.microsoft.com/office/drawing/2014/main" id="{5027DB8A-61F8-873C-DA47-96AF24601750}"/>
              </a:ext>
            </a:extLst>
          </p:cNvPr>
          <p:cNvGraphicFramePr/>
          <p:nvPr>
            <p:extLst>
              <p:ext uri="{D42A27DB-BD31-4B8C-83A1-F6EECF244321}">
                <p14:modId xmlns:p14="http://schemas.microsoft.com/office/powerpoint/2010/main" val="1608112417"/>
              </p:ext>
            </p:extLst>
          </p:nvPr>
        </p:nvGraphicFramePr>
        <p:xfrm>
          <a:off x="10716570" y="1759818"/>
          <a:ext cx="5875620" cy="6203082"/>
        </p:xfrm>
        <a:graphic>
          <a:graphicData uri="http://schemas.openxmlformats.org/drawingml/2006/chart">
            <c:chart xmlns:c="http://schemas.openxmlformats.org/drawingml/2006/chart" xmlns:r="http://schemas.openxmlformats.org/officeDocument/2006/relationships" r:id="rId2"/>
          </a:graphicData>
        </a:graphic>
      </p:graphicFrame>
      <p:pic>
        <p:nvPicPr>
          <p:cNvPr id="18" name="Picture 17" descr="A white letter on a black background&#10;&#10;Description automatically generated">
            <a:extLst>
              <a:ext uri="{FF2B5EF4-FFF2-40B4-BE49-F238E27FC236}">
                <a16:creationId xmlns:a16="http://schemas.microsoft.com/office/drawing/2014/main" id="{CD42BF5D-4A41-2A81-4316-202E61EC04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71767" y="9343202"/>
            <a:ext cx="2413234" cy="496773"/>
          </a:xfrm>
          <a:prstGeom prst="rect">
            <a:avLst/>
          </a:prstGeom>
        </p:spPr>
      </p:pic>
      <p:sp>
        <p:nvSpPr>
          <p:cNvPr id="2" name="TextBox 1">
            <a:extLst>
              <a:ext uri="{FF2B5EF4-FFF2-40B4-BE49-F238E27FC236}">
                <a16:creationId xmlns:a16="http://schemas.microsoft.com/office/drawing/2014/main" id="{C0CA213E-75E9-BD16-A902-1566173993DB}"/>
              </a:ext>
            </a:extLst>
          </p:cNvPr>
          <p:cNvSpPr txBox="1"/>
          <p:nvPr/>
        </p:nvSpPr>
        <p:spPr>
          <a:xfrm>
            <a:off x="881063" y="9390626"/>
            <a:ext cx="8262937" cy="36933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50000"/>
                  </a:srgbClr>
                </a:solidFill>
                <a:effectLst/>
                <a:uLnTx/>
                <a:uFillTx/>
                <a:latin typeface="Manrope"/>
                <a:ea typeface="+mn-ea"/>
                <a:cs typeface="+mn-cs"/>
              </a:rPr>
              <a:t>Source: IPA Databank case studies 2014-2024 </a:t>
            </a:r>
          </a:p>
        </p:txBody>
      </p:sp>
      <p:sp>
        <p:nvSpPr>
          <p:cNvPr id="3" name="TextBox 2">
            <a:extLst>
              <a:ext uri="{FF2B5EF4-FFF2-40B4-BE49-F238E27FC236}">
                <a16:creationId xmlns:a16="http://schemas.microsoft.com/office/drawing/2014/main" id="{4FB9904F-93BB-B350-8F7A-E1FFDBBD5D36}"/>
              </a:ext>
            </a:extLst>
          </p:cNvPr>
          <p:cNvSpPr txBox="1"/>
          <p:nvPr/>
        </p:nvSpPr>
        <p:spPr>
          <a:xfrm>
            <a:off x="881063" y="1409700"/>
            <a:ext cx="7376820" cy="5940088"/>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E380B8"/>
                </a:solidFill>
                <a:effectLst/>
                <a:uLnTx/>
                <a:uFillTx/>
                <a:latin typeface="Antonio" pitchFamily="2" charset="77"/>
                <a:ea typeface="+mn-ea"/>
                <a:cs typeface="+mn-cs"/>
              </a:rPr>
              <a:t>HOW EFFECTIVE IS OOH?</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FFFFFF"/>
                </a:solidFill>
                <a:effectLst/>
                <a:uLnTx/>
                <a:uFillTx/>
                <a:latin typeface="Antonio" pitchFamily="2" charset="77"/>
                <a:ea typeface="+mn-ea"/>
                <a:cs typeface="+mn-cs"/>
              </a:rPr>
              <a:t>OOH POWER-USERS DELIVER STRONGER LONG-TERM BUSINESS RESULTS</a:t>
            </a:r>
            <a:endParaRPr kumimoji="0" lang="en-US" sz="8000" b="1" i="0" u="none" strike="noStrike" kern="1200" cap="none" spc="0" normalizeH="0" baseline="0" noProof="0">
              <a:ln>
                <a:noFill/>
              </a:ln>
              <a:solidFill>
                <a:srgbClr val="71F424"/>
              </a:solidFill>
              <a:effectLst/>
              <a:uLnTx/>
              <a:uFillTx/>
              <a:latin typeface="Antonio" pitchFamily="2" charset="77"/>
              <a:ea typeface="+mn-ea"/>
              <a:cs typeface="+mn-cs"/>
            </a:endParaRPr>
          </a:p>
        </p:txBody>
      </p:sp>
      <p:sp>
        <p:nvSpPr>
          <p:cNvPr id="4" name="Freeform 6">
            <a:extLst>
              <a:ext uri="{FF2B5EF4-FFF2-40B4-BE49-F238E27FC236}">
                <a16:creationId xmlns:a16="http://schemas.microsoft.com/office/drawing/2014/main" id="{C397771C-DBA2-94E1-7268-797BECCB0850}"/>
              </a:ext>
            </a:extLst>
          </p:cNvPr>
          <p:cNvSpPr/>
          <p:nvPr/>
        </p:nvSpPr>
        <p:spPr>
          <a:xfrm>
            <a:off x="990600" y="1028700"/>
            <a:ext cx="253382" cy="168614"/>
          </a:xfrm>
          <a:custGeom>
            <a:avLst/>
            <a:gdLst/>
            <a:ahLst/>
            <a:cxnLst/>
            <a:rect l="l" t="t" r="r" b="b"/>
            <a:pathLst>
              <a:path w="253382" h="168614">
                <a:moveTo>
                  <a:pt x="0" y="0"/>
                </a:moveTo>
                <a:lnTo>
                  <a:pt x="253382" y="0"/>
                </a:lnTo>
                <a:lnTo>
                  <a:pt x="253382" y="168614"/>
                </a:lnTo>
                <a:lnTo>
                  <a:pt x="0" y="168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anrope"/>
              <a:ea typeface="+mn-ea"/>
              <a:cs typeface="+mn-cs"/>
            </a:endParaRPr>
          </a:p>
        </p:txBody>
      </p:sp>
    </p:spTree>
    <p:extLst>
      <p:ext uri="{BB962C8B-B14F-4D97-AF65-F5344CB8AC3E}">
        <p14:creationId xmlns:p14="http://schemas.microsoft.com/office/powerpoint/2010/main" val="393853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lumMod val="75000"/>
            </a:schemeClr>
          </a:bgClr>
        </a:pattFill>
        <a:effectLst/>
      </p:bgPr>
    </p:bg>
    <p:spTree>
      <p:nvGrpSpPr>
        <p:cNvPr id="1" name="">
          <a:extLst>
            <a:ext uri="{FF2B5EF4-FFF2-40B4-BE49-F238E27FC236}">
              <a16:creationId xmlns:a16="http://schemas.microsoft.com/office/drawing/2014/main" id="{42279C83-720D-EF72-0E31-4FF5F3F72F59}"/>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348ECB68-16F6-4FE1-2789-F97AFBC90B5C}"/>
              </a:ext>
            </a:extLst>
          </p:cNvPr>
          <p:cNvSpPr/>
          <p:nvPr/>
        </p:nvSpPr>
        <p:spPr>
          <a:xfrm>
            <a:off x="695740" y="1252330"/>
            <a:ext cx="19202399" cy="9839740"/>
          </a:xfrm>
          <a:prstGeom prst="roundRect">
            <a:avLst>
              <a:gd name="adj" fmla="val 6984"/>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Manrope"/>
              <a:ea typeface="+mn-ea"/>
              <a:cs typeface="+mn-cs"/>
            </a:endParaRPr>
          </a:p>
        </p:txBody>
      </p:sp>
      <p:sp>
        <p:nvSpPr>
          <p:cNvPr id="3" name="TextBox 2">
            <a:extLst>
              <a:ext uri="{FF2B5EF4-FFF2-40B4-BE49-F238E27FC236}">
                <a16:creationId xmlns:a16="http://schemas.microsoft.com/office/drawing/2014/main" id="{B2217187-9B54-DDBD-F3C5-57247DE40B4A}"/>
              </a:ext>
            </a:extLst>
          </p:cNvPr>
          <p:cNvSpPr txBox="1"/>
          <p:nvPr/>
        </p:nvSpPr>
        <p:spPr>
          <a:xfrm>
            <a:off x="1336844" y="316395"/>
            <a:ext cx="5127752" cy="110799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380B8"/>
                </a:solidFill>
                <a:effectLst/>
                <a:uLnTx/>
                <a:uFillTx/>
                <a:latin typeface="Antonio" pitchFamily="2" charset="77"/>
                <a:ea typeface="+mn-ea"/>
                <a:cs typeface="+mn-cs"/>
              </a:rPr>
              <a:t>OOH CASE STUDY</a:t>
            </a:r>
            <a:endParaRPr lang="en-US" sz="25900" b="1" dirty="0">
              <a:solidFill>
                <a:schemeClr val="bg1"/>
              </a:solidFill>
              <a:latin typeface="Antonio" panose="020B0604020202020204" charset="0"/>
              <a:cs typeface="Arial" panose="020B0604020202020204" pitchFamily="34" charset="0"/>
            </a:endParaRPr>
          </a:p>
        </p:txBody>
      </p:sp>
      <p:sp>
        <p:nvSpPr>
          <p:cNvPr id="4" name="TextBox 3">
            <a:extLst>
              <a:ext uri="{FF2B5EF4-FFF2-40B4-BE49-F238E27FC236}">
                <a16:creationId xmlns:a16="http://schemas.microsoft.com/office/drawing/2014/main" id="{8518718D-1F28-183E-2378-6D862E6DA380}"/>
              </a:ext>
            </a:extLst>
          </p:cNvPr>
          <p:cNvSpPr txBox="1"/>
          <p:nvPr/>
        </p:nvSpPr>
        <p:spPr>
          <a:xfrm>
            <a:off x="1152939" y="4688597"/>
            <a:ext cx="8097386" cy="5093702"/>
          </a:xfrm>
          <a:prstGeom prst="rect">
            <a:avLst/>
          </a:prstGeom>
          <a:noFill/>
        </p:spPr>
        <p:txBody>
          <a:bodyPr wrap="square" rtlCol="0">
            <a:spAutoFit/>
          </a:bodyPr>
          <a:lstStyle/>
          <a:p>
            <a:pPr marL="720000" marR="0" lvl="0" indent="-720000" algn="l" defTabSz="1371600" rtl="0" eaLnBrk="1" fontAlgn="auto" latinLnBrk="0" hangingPunct="1">
              <a:lnSpc>
                <a:spcPct val="100000"/>
              </a:lnSpc>
              <a:spcBef>
                <a:spcPts val="0"/>
              </a:spcBef>
              <a:spcAft>
                <a:spcPts val="250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rgbClr val="FFFFFF"/>
                </a:solidFill>
                <a:effectLst/>
                <a:uLnTx/>
                <a:uFillTx/>
                <a:latin typeface="Manrope" pitchFamily="2" charset="0"/>
              </a:rPr>
              <a:t>20% fewer households buying Muller</a:t>
            </a:r>
          </a:p>
          <a:p>
            <a:pPr marL="720000" marR="0" lvl="0" indent="-720000" algn="l" defTabSz="1371600" rtl="0" eaLnBrk="1" fontAlgn="auto" latinLnBrk="0" hangingPunct="1">
              <a:lnSpc>
                <a:spcPct val="100000"/>
              </a:lnSpc>
              <a:spcBef>
                <a:spcPts val="0"/>
              </a:spcBef>
              <a:spcAft>
                <a:spcPts val="2500"/>
              </a:spcAft>
              <a:buClrTx/>
              <a:buSzTx/>
              <a:buFont typeface="Arial" panose="020B0604020202020204" pitchFamily="34" charset="0"/>
              <a:buChar char="•"/>
              <a:tabLst/>
              <a:defRPr/>
            </a:pPr>
            <a:r>
              <a:rPr lang="en-US" sz="2000" dirty="0">
                <a:solidFill>
                  <a:srgbClr val="FFFFFF"/>
                </a:solidFill>
                <a:latin typeface="Manrope" pitchFamily="2" charset="0"/>
              </a:rPr>
              <a:t>Loss of </a:t>
            </a:r>
            <a:r>
              <a:rPr lang="en-US" sz="2000" dirty="0">
                <a:solidFill>
                  <a:srgbClr val="FFFFFF"/>
                </a:solidFill>
                <a:latin typeface="Manrope" pitchFamily="2" charset="0"/>
                <a:cs typeface="Arial" panose="020B0604020202020204" pitchFamily="34" charset="0"/>
              </a:rPr>
              <a:t>£</a:t>
            </a:r>
            <a:r>
              <a:rPr lang="en-US" sz="2000" dirty="0">
                <a:solidFill>
                  <a:srgbClr val="FFFFFF"/>
                </a:solidFill>
                <a:latin typeface="Manrope" pitchFamily="2" charset="0"/>
              </a:rPr>
              <a:t>6m in 2022 alone</a:t>
            </a:r>
          </a:p>
          <a:p>
            <a:pPr marL="720000" marR="0" lvl="0" indent="-720000" algn="l" defTabSz="1371600" rtl="0" eaLnBrk="1" fontAlgn="auto" latinLnBrk="0" hangingPunct="1">
              <a:lnSpc>
                <a:spcPct val="100000"/>
              </a:lnSpc>
              <a:spcBef>
                <a:spcPts val="0"/>
              </a:spcBef>
              <a:spcAft>
                <a:spcPts val="2500"/>
              </a:spcAft>
              <a:buClrTx/>
              <a:buSzTx/>
              <a:buFont typeface="Arial" panose="020B0604020202020204" pitchFamily="34" charset="0"/>
              <a:buChar char="•"/>
              <a:tabLst/>
              <a:defRPr/>
            </a:pPr>
            <a:r>
              <a:rPr kumimoji="0" lang="en-US" sz="2000" i="0" u="none" strike="noStrike" kern="1200" cap="none" spc="0" normalizeH="0" baseline="0" noProof="0" dirty="0">
                <a:ln>
                  <a:noFill/>
                </a:ln>
                <a:solidFill>
                  <a:srgbClr val="FFFFFF"/>
                </a:solidFill>
                <a:effectLst/>
                <a:uLnTx/>
                <a:uFillTx/>
                <a:latin typeface="Manrope" pitchFamily="2" charset="0"/>
              </a:rPr>
              <a:t>New entrants stealing market share +</a:t>
            </a:r>
            <a:r>
              <a:rPr lang="en-US" sz="2000" dirty="0">
                <a:solidFill>
                  <a:srgbClr val="FFFFFF"/>
                </a:solidFill>
                <a:latin typeface="Manrope" pitchFamily="2" charset="0"/>
              </a:rPr>
              <a:t> </a:t>
            </a:r>
            <a:r>
              <a:rPr kumimoji="0" lang="en-US" sz="2000" i="0" u="none" strike="noStrike" kern="1200" cap="none" spc="0" normalizeH="0" baseline="0" noProof="0" dirty="0">
                <a:ln>
                  <a:noFill/>
                </a:ln>
                <a:solidFill>
                  <a:srgbClr val="FFFFFF"/>
                </a:solidFill>
                <a:effectLst/>
                <a:uLnTx/>
                <a:uFillTx/>
                <a:latin typeface="Manrope" pitchFamily="2" charset="0"/>
              </a:rPr>
              <a:t>desire for healthier products</a:t>
            </a:r>
          </a:p>
          <a:p>
            <a:pPr marL="720000" marR="0" lvl="0" indent="-720000" algn="l" defTabSz="1371600" rtl="0" eaLnBrk="1" fontAlgn="auto" latinLnBrk="0" hangingPunct="1">
              <a:lnSpc>
                <a:spcPct val="100000"/>
              </a:lnSpc>
              <a:spcBef>
                <a:spcPts val="0"/>
              </a:spcBef>
              <a:spcAft>
                <a:spcPts val="2500"/>
              </a:spcAft>
              <a:buClrTx/>
              <a:buSzTx/>
              <a:buFont typeface="Arial" panose="020B0604020202020204" pitchFamily="34" charset="0"/>
              <a:buChar char="•"/>
              <a:tabLst/>
              <a:defRPr/>
            </a:pPr>
            <a:r>
              <a:rPr lang="en-US" sz="2000" dirty="0">
                <a:solidFill>
                  <a:srgbClr val="FFFFFF"/>
                </a:solidFill>
                <a:latin typeface="Manrope" pitchFamily="2" charset="0"/>
              </a:rPr>
              <a:t>542 failed products</a:t>
            </a:r>
          </a:p>
          <a:p>
            <a:pPr marL="720000" marR="0" lvl="0" indent="-720000" algn="l" defTabSz="1371600" rtl="0" eaLnBrk="1" fontAlgn="auto" latinLnBrk="0" hangingPunct="1">
              <a:lnSpc>
                <a:spcPct val="100000"/>
              </a:lnSpc>
              <a:spcBef>
                <a:spcPts val="0"/>
              </a:spcBef>
              <a:spcAft>
                <a:spcPts val="2500"/>
              </a:spcAft>
              <a:buClrTx/>
              <a:buSzTx/>
              <a:buFont typeface="Arial" panose="020B0604020202020204" pitchFamily="34" charset="0"/>
              <a:buChar char="•"/>
              <a:tabLst/>
              <a:defRPr/>
            </a:pPr>
            <a:r>
              <a:rPr lang="en-US" sz="2000" dirty="0">
                <a:solidFill>
                  <a:srgbClr val="FFFFFF"/>
                </a:solidFill>
                <a:latin typeface="Manrope" pitchFamily="2" charset="0"/>
              </a:rPr>
              <a:t>But people still loved the product... Nostalgic, indulgent, sustaining</a:t>
            </a:r>
          </a:p>
          <a:p>
            <a:pPr marL="720000" marR="0" lvl="0" indent="-720000" algn="l" defTabSz="1371600" rtl="0" eaLnBrk="1" fontAlgn="auto" latinLnBrk="0" hangingPunct="1">
              <a:lnSpc>
                <a:spcPct val="100000"/>
              </a:lnSpc>
              <a:spcBef>
                <a:spcPts val="0"/>
              </a:spcBef>
              <a:spcAft>
                <a:spcPts val="2500"/>
              </a:spcAft>
              <a:buClrTx/>
              <a:buSzTx/>
              <a:buFont typeface="Arial" panose="020B0604020202020204" pitchFamily="34" charset="0"/>
              <a:buChar char="•"/>
              <a:tabLst/>
              <a:defRPr/>
            </a:pPr>
            <a:r>
              <a:rPr lang="en-US" sz="2000" dirty="0">
                <a:solidFill>
                  <a:srgbClr val="FFFFFF"/>
                </a:solidFill>
                <a:latin typeface="Manrope" pitchFamily="2" charset="0"/>
              </a:rPr>
              <a:t>Muller Corner reversed 21 ppt decline, returning to growth for volume, value and share.</a:t>
            </a:r>
            <a:endParaRPr lang="en-US" sz="2000" dirty="0">
              <a:solidFill>
                <a:srgbClr val="71F424"/>
              </a:solidFill>
              <a:latin typeface="Manrope" pitchFamily="2" charset="0"/>
            </a:endParaRPr>
          </a:p>
          <a:p>
            <a:pPr marL="720000" marR="0" lvl="0" indent="-720000" algn="l" defTabSz="1371600" rtl="0" eaLnBrk="1" fontAlgn="auto" latinLnBrk="0" hangingPunct="1">
              <a:lnSpc>
                <a:spcPct val="100000"/>
              </a:lnSpc>
              <a:spcBef>
                <a:spcPts val="0"/>
              </a:spcBef>
              <a:spcAft>
                <a:spcPts val="2500"/>
              </a:spcAft>
              <a:buClrTx/>
              <a:buSzTx/>
              <a:buFont typeface="Arial" panose="020B0604020202020204" pitchFamily="34" charset="0"/>
              <a:buChar char="•"/>
              <a:tabLst/>
              <a:defRPr/>
            </a:pPr>
            <a:r>
              <a:rPr lang="en-US" sz="2000" dirty="0">
                <a:solidFill>
                  <a:srgbClr val="FFFFFF"/>
                </a:solidFill>
                <a:latin typeface="Manrope" pitchFamily="2" charset="0"/>
                <a:cs typeface="Arial" panose="020B0604020202020204" pitchFamily="34" charset="0"/>
              </a:rPr>
              <a:t>£</a:t>
            </a:r>
            <a:r>
              <a:rPr lang="en-US" sz="2000" dirty="0">
                <a:solidFill>
                  <a:schemeClr val="bg1"/>
                </a:solidFill>
                <a:latin typeface="Manrope" pitchFamily="2" charset="0"/>
              </a:rPr>
              <a:t>56m incremental revenue across Muller brand</a:t>
            </a:r>
            <a:endParaRPr lang="en-US" sz="2000" dirty="0">
              <a:solidFill>
                <a:schemeClr val="bg1"/>
              </a:solidFill>
              <a:latin typeface="Manrope" pitchFamily="2" charset="0"/>
              <a:cs typeface="Arial" panose="020B0604020202020204" pitchFamily="34" charset="0"/>
            </a:endParaRPr>
          </a:p>
        </p:txBody>
      </p:sp>
      <p:sp>
        <p:nvSpPr>
          <p:cNvPr id="7" name="TextBox 6">
            <a:extLst>
              <a:ext uri="{FF2B5EF4-FFF2-40B4-BE49-F238E27FC236}">
                <a16:creationId xmlns:a16="http://schemas.microsoft.com/office/drawing/2014/main" id="{7056077D-5A10-FD8C-45D2-FCA5FD614372}"/>
              </a:ext>
            </a:extLst>
          </p:cNvPr>
          <p:cNvSpPr txBox="1"/>
          <p:nvPr/>
        </p:nvSpPr>
        <p:spPr>
          <a:xfrm>
            <a:off x="1259264" y="1273595"/>
            <a:ext cx="7991061" cy="315471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9900" b="1" i="0" u="none" strike="noStrike" kern="1200" cap="none" spc="0" normalizeH="0" baseline="0" noProof="0" dirty="0">
                <a:ln>
                  <a:noFill/>
                </a:ln>
                <a:solidFill>
                  <a:schemeClr val="bg1"/>
                </a:solidFill>
                <a:effectLst/>
                <a:uLnTx/>
                <a:uFillTx/>
                <a:latin typeface="Antonio" pitchFamily="2" charset="77"/>
                <a:ea typeface="+mn-ea"/>
                <a:cs typeface="+mn-cs"/>
              </a:rPr>
              <a:t>MULLER</a:t>
            </a:r>
            <a:endParaRPr lang="en-US" sz="111600" b="1" dirty="0">
              <a:solidFill>
                <a:schemeClr val="bg1"/>
              </a:solidFill>
              <a:latin typeface="Antonio" panose="020B0604020202020204" charset="0"/>
              <a:cs typeface="Arial" panose="020B0604020202020204" pitchFamily="34" charset="0"/>
            </a:endParaRPr>
          </a:p>
        </p:txBody>
      </p:sp>
      <p:sp>
        <p:nvSpPr>
          <p:cNvPr id="8" name="Rounded Rectangle 7">
            <a:extLst>
              <a:ext uri="{FF2B5EF4-FFF2-40B4-BE49-F238E27FC236}">
                <a16:creationId xmlns:a16="http://schemas.microsoft.com/office/drawing/2014/main" id="{0A8533EB-093C-DC9D-F172-0CB1B053EEF1}"/>
              </a:ext>
            </a:extLst>
          </p:cNvPr>
          <p:cNvSpPr/>
          <p:nvPr/>
        </p:nvSpPr>
        <p:spPr>
          <a:xfrm>
            <a:off x="9813849" y="1811232"/>
            <a:ext cx="7963302" cy="8022037"/>
          </a:xfrm>
          <a:prstGeom prst="roundRect">
            <a:avLst>
              <a:gd name="adj" fmla="val 6984"/>
            </a:avLst>
          </a:prstGeom>
          <a:solidFill>
            <a:srgbClr val="E380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Manrope"/>
              <a:ea typeface="+mn-ea"/>
              <a:cs typeface="+mn-cs"/>
            </a:endParaRPr>
          </a:p>
        </p:txBody>
      </p:sp>
      <p:pic>
        <p:nvPicPr>
          <p:cNvPr id="10" name="Picture 9">
            <a:extLst>
              <a:ext uri="{FF2B5EF4-FFF2-40B4-BE49-F238E27FC236}">
                <a16:creationId xmlns:a16="http://schemas.microsoft.com/office/drawing/2014/main" id="{995A2CAC-2C3B-61F4-450D-C74BA78DC7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6610" y="2066364"/>
            <a:ext cx="7432611" cy="4832344"/>
          </a:xfrm>
          <a:prstGeom prst="roundRect">
            <a:avLst>
              <a:gd name="adj" fmla="val 6802"/>
            </a:avLst>
          </a:prstGeom>
          <a:noFill/>
          <a:extLst>
            <a:ext uri="{909E8E84-426E-40DD-AFC4-6F175D3DCCD1}">
              <a14:hiddenFill xmlns:a14="http://schemas.microsoft.com/office/drawing/2010/main">
                <a:solidFill>
                  <a:srgbClr val="FFFFFF"/>
                </a:solidFill>
              </a14:hiddenFill>
            </a:ext>
          </a:extLst>
        </p:spPr>
      </p:pic>
      <p:pic>
        <p:nvPicPr>
          <p:cNvPr id="11" name="Picture 6" descr="Müller's Epic OOH Proves the Power of Protein Declan Rice | LBBOnline">
            <a:extLst>
              <a:ext uri="{FF2B5EF4-FFF2-40B4-BE49-F238E27FC236}">
                <a16:creationId xmlns:a16="http://schemas.microsoft.com/office/drawing/2014/main" id="{DC2A360F-4D22-974D-01F9-C2B2C614A6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66610" y="7171255"/>
            <a:ext cx="4269998" cy="2389466"/>
          </a:xfrm>
          <a:prstGeom prst="roundRect">
            <a:avLst>
              <a:gd name="adj" fmla="val 16667"/>
            </a:avLst>
          </a:prstGeom>
          <a:noFill/>
          <a:extLst>
            <a:ext uri="{909E8E84-426E-40DD-AFC4-6F175D3DCCD1}">
              <a14:hiddenFill xmlns:a14="http://schemas.microsoft.com/office/drawing/2010/main">
                <a:solidFill>
                  <a:srgbClr val="FFFFFF"/>
                </a:solidFill>
              </a14:hiddenFill>
            </a:ext>
          </a:extLst>
        </p:spPr>
      </p:pic>
      <p:pic>
        <p:nvPicPr>
          <p:cNvPr id="14" name="Picture 8" descr="Müller billboards look to remind people that it is the 'original' corner  yogurt | The Drum">
            <a:extLst>
              <a:ext uri="{FF2B5EF4-FFF2-40B4-BE49-F238E27FC236}">
                <a16:creationId xmlns:a16="http://schemas.microsoft.com/office/drawing/2014/main" id="{EA92C38A-7F84-07EC-9F3D-ACBB1290259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0891" b="7761"/>
          <a:stretch/>
        </p:blipFill>
        <p:spPr bwMode="auto">
          <a:xfrm>
            <a:off x="14589369" y="7185613"/>
            <a:ext cx="2902010" cy="2360750"/>
          </a:xfrm>
          <a:prstGeom prst="roundRect">
            <a:avLst>
              <a:gd name="adj" fmla="val 17568"/>
            </a:avLst>
          </a:prstGeom>
          <a:noFill/>
          <a:extLst>
            <a:ext uri="{909E8E84-426E-40DD-AFC4-6F175D3DCCD1}">
              <a14:hiddenFill xmlns:a14="http://schemas.microsoft.com/office/drawing/2010/main">
                <a:solidFill>
                  <a:srgbClr val="FFFFFF"/>
                </a:solidFill>
              </a14:hiddenFill>
            </a:ext>
          </a:extLst>
        </p:spPr>
      </p:pic>
      <p:pic>
        <p:nvPicPr>
          <p:cNvPr id="15" name="Picture 14" descr="A black background with white letters&#10;&#10;Description automatically generated">
            <a:extLst>
              <a:ext uri="{FF2B5EF4-FFF2-40B4-BE49-F238E27FC236}">
                <a16:creationId xmlns:a16="http://schemas.microsoft.com/office/drawing/2014/main" id="{DED32AA7-94B8-2C7A-38C4-FA65557909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71768" y="476106"/>
            <a:ext cx="2413234" cy="496773"/>
          </a:xfrm>
          <a:prstGeom prst="rect">
            <a:avLst/>
          </a:prstGeom>
        </p:spPr>
      </p:pic>
    </p:spTree>
    <p:extLst>
      <p:ext uri="{BB962C8B-B14F-4D97-AF65-F5344CB8AC3E}">
        <p14:creationId xmlns:p14="http://schemas.microsoft.com/office/powerpoint/2010/main" val="221353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pct90">
          <a:fgClr>
            <a:schemeClr val="tx1"/>
          </a:fgClr>
          <a:bgClr>
            <a:schemeClr val="tx1">
              <a:lumMod val="75000"/>
              <a:lumOff val="25000"/>
            </a:schemeClr>
          </a:bgClr>
        </a:pattFill>
        <a:effectLst/>
      </p:bgPr>
    </p:bg>
    <p:spTree>
      <p:nvGrpSpPr>
        <p:cNvPr id="1" name="">
          <a:extLst>
            <a:ext uri="{FF2B5EF4-FFF2-40B4-BE49-F238E27FC236}">
              <a16:creationId xmlns:a16="http://schemas.microsoft.com/office/drawing/2014/main" id="{65AD6C8D-D8F0-3255-2E48-B4F7E6310A0B}"/>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DE5CF1CD-E201-91DE-F4BD-C035B40D49B7}"/>
              </a:ext>
            </a:extLst>
          </p:cNvPr>
          <p:cNvSpPr/>
          <p:nvPr/>
        </p:nvSpPr>
        <p:spPr>
          <a:xfrm>
            <a:off x="10744200" y="1530770"/>
            <a:ext cx="6761784" cy="7226251"/>
          </a:xfrm>
          <a:prstGeom prst="roundRect">
            <a:avLst>
              <a:gd name="adj" fmla="val 9790"/>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Manrope"/>
              <a:ea typeface="+mn-ea"/>
              <a:cs typeface="+mn-cs"/>
            </a:endParaRPr>
          </a:p>
        </p:txBody>
      </p:sp>
      <p:sp>
        <p:nvSpPr>
          <p:cNvPr id="12" name="TextBox 11">
            <a:extLst>
              <a:ext uri="{FF2B5EF4-FFF2-40B4-BE49-F238E27FC236}">
                <a16:creationId xmlns:a16="http://schemas.microsoft.com/office/drawing/2014/main" id="{590FBCF0-1B66-DE1E-29DC-B9E8DDFE78CB}"/>
              </a:ext>
            </a:extLst>
          </p:cNvPr>
          <p:cNvSpPr txBox="1"/>
          <p:nvPr/>
        </p:nvSpPr>
        <p:spPr>
          <a:xfrm>
            <a:off x="782016" y="1436787"/>
            <a:ext cx="6914184" cy="5078313"/>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E380B8"/>
                </a:solidFill>
                <a:effectLst/>
                <a:uLnTx/>
                <a:uFillTx/>
                <a:latin typeface="Antonio" pitchFamily="2" charset="77"/>
                <a:ea typeface="+mn-ea"/>
                <a:cs typeface="+mn-cs"/>
              </a:rPr>
              <a:t>HOW EFFECTIVE IS OOH?</a:t>
            </a:r>
            <a:endParaRPr kumimoji="0" lang="en-US" sz="6000" b="1" i="0" u="none" strike="noStrike" kern="1200" cap="none" spc="0" normalizeH="0" baseline="0" noProof="0">
              <a:ln>
                <a:noFill/>
              </a:ln>
              <a:solidFill>
                <a:schemeClr val="bg1"/>
              </a:solidFill>
              <a:effectLst/>
              <a:uLnTx/>
              <a:uFillTx/>
              <a:latin typeface="Antonio" pitchFamily="2" charset="77"/>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chemeClr val="bg1"/>
                </a:solidFill>
                <a:effectLst/>
                <a:uLnTx/>
                <a:uFillTx/>
                <a:latin typeface="Antonio" pitchFamily="2" charset="77"/>
                <a:ea typeface="+mn-ea"/>
                <a:cs typeface="+mn-cs"/>
              </a:rPr>
              <a:t>OOH POWER-USE BOOSTS SHORT-TERM SALES</a:t>
            </a:r>
          </a:p>
        </p:txBody>
      </p:sp>
      <p:sp>
        <p:nvSpPr>
          <p:cNvPr id="15" name="TextBox 14">
            <a:extLst>
              <a:ext uri="{FF2B5EF4-FFF2-40B4-BE49-F238E27FC236}">
                <a16:creationId xmlns:a16="http://schemas.microsoft.com/office/drawing/2014/main" id="{C31EC899-75ED-D56C-D003-B1C4A131F95C}"/>
              </a:ext>
            </a:extLst>
          </p:cNvPr>
          <p:cNvSpPr txBox="1"/>
          <p:nvPr/>
        </p:nvSpPr>
        <p:spPr>
          <a:xfrm>
            <a:off x="881063" y="9390626"/>
            <a:ext cx="8262937" cy="36933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lumMod val="50000"/>
                  </a:schemeClr>
                </a:solidFill>
                <a:effectLst/>
                <a:uLnTx/>
                <a:uFillTx/>
                <a:latin typeface="Manrope"/>
                <a:ea typeface="+mn-ea"/>
                <a:cs typeface="+mn-cs"/>
              </a:rPr>
              <a:t>Source: IPA Databank case studies 2014-2024</a:t>
            </a:r>
          </a:p>
        </p:txBody>
      </p:sp>
      <p:sp>
        <p:nvSpPr>
          <p:cNvPr id="9" name="TextBox 8">
            <a:extLst>
              <a:ext uri="{FF2B5EF4-FFF2-40B4-BE49-F238E27FC236}">
                <a16:creationId xmlns:a16="http://schemas.microsoft.com/office/drawing/2014/main" id="{18AA98A8-DEDA-9B1B-046F-81ECA7ACA519}"/>
              </a:ext>
            </a:extLst>
          </p:cNvPr>
          <p:cNvSpPr txBox="1"/>
          <p:nvPr/>
        </p:nvSpPr>
        <p:spPr>
          <a:xfrm>
            <a:off x="12618293" y="2124341"/>
            <a:ext cx="4714658" cy="3770263"/>
          </a:xfrm>
          <a:prstGeom prst="rect">
            <a:avLst/>
          </a:prstGeom>
          <a:noFill/>
        </p:spPr>
        <p:txBody>
          <a:bodyPr wrap="square">
            <a:spAutoFit/>
          </a:bodyPr>
          <a:lstStyle/>
          <a:p>
            <a:pPr defTabSz="1371600"/>
            <a:r>
              <a:rPr lang="en-ID" sz="7200" b="1">
                <a:solidFill>
                  <a:schemeClr val="bg1"/>
                </a:solidFill>
                <a:latin typeface="Antonio" pitchFamily="2" charset="77"/>
              </a:rPr>
              <a:t>+</a:t>
            </a:r>
            <a:r>
              <a:rPr lang="en-ID" sz="23900" b="1">
                <a:solidFill>
                  <a:schemeClr val="bg1"/>
                </a:solidFill>
                <a:latin typeface="Antonio" pitchFamily="2" charset="77"/>
              </a:rPr>
              <a:t>25</a:t>
            </a:r>
            <a:r>
              <a:rPr lang="en-ID" sz="7200" b="1">
                <a:solidFill>
                  <a:schemeClr val="bg1"/>
                </a:solidFill>
                <a:latin typeface="Antonio" pitchFamily="2" charset="77"/>
              </a:rPr>
              <a:t>%</a:t>
            </a:r>
            <a:endParaRPr lang="en-US" sz="13800" b="1">
              <a:solidFill>
                <a:schemeClr val="bg1"/>
              </a:solidFill>
              <a:latin typeface="Antonio" pitchFamily="2" charset="77"/>
            </a:endParaRPr>
          </a:p>
        </p:txBody>
      </p:sp>
      <p:sp>
        <p:nvSpPr>
          <p:cNvPr id="19" name="TextBox 18">
            <a:extLst>
              <a:ext uri="{FF2B5EF4-FFF2-40B4-BE49-F238E27FC236}">
                <a16:creationId xmlns:a16="http://schemas.microsoft.com/office/drawing/2014/main" id="{A7E15026-88E5-163D-21F7-14531C6A8C4F}"/>
              </a:ext>
            </a:extLst>
          </p:cNvPr>
          <p:cNvSpPr txBox="1"/>
          <p:nvPr/>
        </p:nvSpPr>
        <p:spPr>
          <a:xfrm>
            <a:off x="13082444" y="5824094"/>
            <a:ext cx="3776013" cy="1938992"/>
          </a:xfrm>
          <a:prstGeom prst="rect">
            <a:avLst/>
          </a:prstGeom>
          <a:noFill/>
        </p:spPr>
        <p:txBody>
          <a:bodyPr wrap="square">
            <a:spAutoFit/>
          </a:bodyPr>
          <a:lstStyle/>
          <a:p>
            <a:pPr defTabSz="1371600"/>
            <a:r>
              <a:rPr lang="en-ID" sz="4000" b="1">
                <a:solidFill>
                  <a:schemeClr val="bg1"/>
                </a:solidFill>
                <a:latin typeface="Antonio" pitchFamily="2" charset="77"/>
              </a:rPr>
              <a:t>UPLIFT IN SALES ACTIVATION EFFECTS VS. NON-USERS</a:t>
            </a:r>
            <a:endParaRPr lang="en-US" sz="8000" b="1">
              <a:solidFill>
                <a:schemeClr val="bg1"/>
              </a:solidFill>
              <a:latin typeface="Antonio" pitchFamily="2" charset="77"/>
            </a:endParaRPr>
          </a:p>
        </p:txBody>
      </p:sp>
      <p:pic>
        <p:nvPicPr>
          <p:cNvPr id="4" name="Picture 3" descr="A white letter on a black background&#10;&#10;Description automatically generated">
            <a:extLst>
              <a:ext uri="{FF2B5EF4-FFF2-40B4-BE49-F238E27FC236}">
                <a16:creationId xmlns:a16="http://schemas.microsoft.com/office/drawing/2014/main" id="{13372796-11A0-6221-74C4-9F0568010F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71767" y="9343202"/>
            <a:ext cx="2413234" cy="496773"/>
          </a:xfrm>
          <a:prstGeom prst="rect">
            <a:avLst/>
          </a:prstGeom>
        </p:spPr>
      </p:pic>
      <p:sp>
        <p:nvSpPr>
          <p:cNvPr id="5" name="Freeform 6">
            <a:extLst>
              <a:ext uri="{FF2B5EF4-FFF2-40B4-BE49-F238E27FC236}">
                <a16:creationId xmlns:a16="http://schemas.microsoft.com/office/drawing/2014/main" id="{AC587160-3B67-44E1-D224-F16B9AAE38BE}"/>
              </a:ext>
            </a:extLst>
          </p:cNvPr>
          <p:cNvSpPr/>
          <p:nvPr/>
        </p:nvSpPr>
        <p:spPr>
          <a:xfrm>
            <a:off x="990600" y="1028700"/>
            <a:ext cx="253382" cy="168614"/>
          </a:xfrm>
          <a:custGeom>
            <a:avLst/>
            <a:gdLst/>
            <a:ahLst/>
            <a:cxnLst/>
            <a:rect l="l" t="t" r="r" b="b"/>
            <a:pathLst>
              <a:path w="253382" h="168614">
                <a:moveTo>
                  <a:pt x="0" y="0"/>
                </a:moveTo>
                <a:lnTo>
                  <a:pt x="253382" y="0"/>
                </a:lnTo>
                <a:lnTo>
                  <a:pt x="253382" y="168614"/>
                </a:lnTo>
                <a:lnTo>
                  <a:pt x="0" y="1686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anrope"/>
              <a:ea typeface="+mn-ea"/>
              <a:cs typeface="+mn-cs"/>
            </a:endParaRPr>
          </a:p>
        </p:txBody>
      </p:sp>
      <p:pic>
        <p:nvPicPr>
          <p:cNvPr id="30" name="Picture Placeholder 29">
            <a:extLst>
              <a:ext uri="{FF2B5EF4-FFF2-40B4-BE49-F238E27FC236}">
                <a16:creationId xmlns:a16="http://schemas.microsoft.com/office/drawing/2014/main" id="{CAFD6C22-60D6-DBA7-4A0C-3E26ED38D22F}"/>
              </a:ext>
            </a:extLst>
          </p:cNvPr>
          <p:cNvPicPr>
            <a:picLocks noGrp="1" noChangeAspect="1"/>
          </p:cNvPicPr>
          <p:nvPr>
            <p:ph type="pic" sz="quarter" idx="11"/>
          </p:nvPr>
        </p:nvPicPr>
        <p:blipFill>
          <a:blip r:embed="rId5">
            <a:extLst>
              <a:ext uri="{BEBA8EAE-BF5A-486C-A8C5-ECC9F3942E4B}">
                <a14:imgProps xmlns:a14="http://schemas.microsoft.com/office/drawing/2010/main">
                  <a14:imgLayer r:embed="rId6">
                    <a14:imgEffect>
                      <a14:saturation sat="0"/>
                    </a14:imgEffect>
                  </a14:imgLayer>
                </a14:imgProps>
              </a:ext>
            </a:extLst>
          </a:blip>
          <a:srcRect t="9718" b="60141"/>
          <a:stretch/>
        </p:blipFill>
        <p:spPr>
          <a:xfrm rot="16200000">
            <a:off x="6617232" y="3174534"/>
            <a:ext cx="7225460" cy="3937930"/>
          </a:xfrm>
          <a:prstGeom prst="round2SameRect">
            <a:avLst>
              <a:gd name="adj1" fmla="val 23225"/>
              <a:gd name="adj2" fmla="val 0"/>
            </a:avLst>
          </a:prstGeom>
        </p:spPr>
      </p:pic>
    </p:spTree>
    <p:extLst>
      <p:ext uri="{BB962C8B-B14F-4D97-AF65-F5344CB8AC3E}">
        <p14:creationId xmlns:p14="http://schemas.microsoft.com/office/powerpoint/2010/main" val="2821546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pct90">
          <a:fgClr>
            <a:schemeClr val="tx1"/>
          </a:fgClr>
          <a:bgClr>
            <a:schemeClr val="tx1">
              <a:lumMod val="75000"/>
              <a:lumOff val="25000"/>
            </a:schemeClr>
          </a:bgClr>
        </a:pattFill>
        <a:effectLst/>
      </p:bgPr>
    </p:bg>
    <p:spTree>
      <p:nvGrpSpPr>
        <p:cNvPr id="1" name="">
          <a:extLst>
            <a:ext uri="{FF2B5EF4-FFF2-40B4-BE49-F238E27FC236}">
              <a16:creationId xmlns:a16="http://schemas.microsoft.com/office/drawing/2014/main" id="{122E4585-8880-7D19-B4B6-D81A79396025}"/>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4CF431BC-F517-EF37-FBA4-161092AD0283}"/>
              </a:ext>
            </a:extLst>
          </p:cNvPr>
          <p:cNvSpPr/>
          <p:nvPr/>
        </p:nvSpPr>
        <p:spPr>
          <a:xfrm>
            <a:off x="8001000" y="1485899"/>
            <a:ext cx="9405939" cy="7129719"/>
          </a:xfrm>
          <a:prstGeom prst="roundRect">
            <a:avLst>
              <a:gd name="adj" fmla="val 69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Manrope"/>
              <a:ea typeface="+mn-ea"/>
              <a:cs typeface="+mn-cs"/>
            </a:endParaRPr>
          </a:p>
        </p:txBody>
      </p:sp>
      <p:graphicFrame>
        <p:nvGraphicFramePr>
          <p:cNvPr id="6" name="Chart 5">
            <a:extLst>
              <a:ext uri="{FF2B5EF4-FFF2-40B4-BE49-F238E27FC236}">
                <a16:creationId xmlns:a16="http://schemas.microsoft.com/office/drawing/2014/main" id="{3AA1D571-4A48-EC53-6C89-A7441805C8DC}"/>
              </a:ext>
            </a:extLst>
          </p:cNvPr>
          <p:cNvGraphicFramePr/>
          <p:nvPr>
            <p:extLst>
              <p:ext uri="{D42A27DB-BD31-4B8C-83A1-F6EECF244321}">
                <p14:modId xmlns:p14="http://schemas.microsoft.com/office/powerpoint/2010/main" val="2695763852"/>
              </p:ext>
            </p:extLst>
          </p:nvPr>
        </p:nvGraphicFramePr>
        <p:xfrm>
          <a:off x="8536815" y="1949217"/>
          <a:ext cx="8334307" cy="620308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C84F56B-DA72-EF82-9534-38FD65BD1FBE}"/>
              </a:ext>
            </a:extLst>
          </p:cNvPr>
          <p:cNvSpPr txBox="1"/>
          <p:nvPr/>
        </p:nvSpPr>
        <p:spPr>
          <a:xfrm>
            <a:off x="881063" y="1485899"/>
            <a:ext cx="6281737" cy="535531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380B8"/>
                </a:solidFill>
                <a:effectLst/>
                <a:uLnTx/>
                <a:uFillTx/>
                <a:latin typeface="Antonio" pitchFamily="2" charset="77"/>
                <a:ea typeface="+mn-ea"/>
                <a:cs typeface="+mn-cs"/>
              </a:rPr>
              <a:t>HOW EFFECTIVE IS OOH?</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FFFFF"/>
                </a:solidFill>
                <a:effectLst/>
                <a:uLnTx/>
                <a:uFillTx/>
                <a:latin typeface="Antonio" pitchFamily="2" charset="77"/>
                <a:ea typeface="+mn-ea"/>
                <a:cs typeface="+mn-cs"/>
              </a:rPr>
              <a:t>MAXIMISE SHORT-TERM SALES WITH SALES ACTIVATION MESSAGES</a:t>
            </a:r>
            <a:endParaRPr kumimoji="0" lang="en-US" sz="7200" b="1" i="0" u="none" strike="noStrike" kern="1200" cap="none" spc="0" normalizeH="0" baseline="0" noProof="0">
              <a:ln>
                <a:noFill/>
              </a:ln>
              <a:solidFill>
                <a:srgbClr val="71F424"/>
              </a:solidFill>
              <a:effectLst/>
              <a:uLnTx/>
              <a:uFillTx/>
              <a:latin typeface="Antonio" pitchFamily="2" charset="77"/>
              <a:ea typeface="+mn-ea"/>
              <a:cs typeface="+mn-cs"/>
            </a:endParaRPr>
          </a:p>
        </p:txBody>
      </p:sp>
      <p:pic>
        <p:nvPicPr>
          <p:cNvPr id="18" name="Picture 17" descr="A white letter on a black background&#10;&#10;Description automatically generated">
            <a:extLst>
              <a:ext uri="{FF2B5EF4-FFF2-40B4-BE49-F238E27FC236}">
                <a16:creationId xmlns:a16="http://schemas.microsoft.com/office/drawing/2014/main" id="{FBECA1A5-E58D-CFD9-5229-1FFF8F14B2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71767" y="9343202"/>
            <a:ext cx="2413234" cy="496773"/>
          </a:xfrm>
          <a:prstGeom prst="rect">
            <a:avLst/>
          </a:prstGeom>
        </p:spPr>
      </p:pic>
      <p:sp>
        <p:nvSpPr>
          <p:cNvPr id="19" name="TextBox 18">
            <a:extLst>
              <a:ext uri="{FF2B5EF4-FFF2-40B4-BE49-F238E27FC236}">
                <a16:creationId xmlns:a16="http://schemas.microsoft.com/office/drawing/2014/main" id="{D3395493-F2D5-3227-8B5A-B36E9887A703}"/>
              </a:ext>
            </a:extLst>
          </p:cNvPr>
          <p:cNvSpPr txBox="1"/>
          <p:nvPr/>
        </p:nvSpPr>
        <p:spPr>
          <a:xfrm>
            <a:off x="881063" y="9390626"/>
            <a:ext cx="9600418" cy="36933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lumMod val="95000"/>
                  </a:schemeClr>
                </a:solidFill>
                <a:effectLst/>
                <a:uLnTx/>
                <a:uFillTx/>
                <a:latin typeface="Manrope"/>
                <a:ea typeface="+mn-ea"/>
                <a:cs typeface="+mn-cs"/>
              </a:rPr>
              <a:t>Source: IPA Databank case studies 2014-2024</a:t>
            </a:r>
            <a:r>
              <a:rPr lang="en-US">
                <a:solidFill>
                  <a:schemeClr val="bg1">
                    <a:lumMod val="95000"/>
                  </a:schemeClr>
                </a:solidFill>
                <a:latin typeface="Manrope"/>
              </a:rPr>
              <a:t>; based on very large sales activation metric</a:t>
            </a:r>
            <a:r>
              <a:rPr kumimoji="0" lang="en-US" sz="1800" b="0" i="0" u="none" strike="noStrike" kern="1200" cap="none" spc="0" normalizeH="0" baseline="0" noProof="0">
                <a:ln>
                  <a:noFill/>
                </a:ln>
                <a:solidFill>
                  <a:schemeClr val="bg1">
                    <a:lumMod val="95000"/>
                  </a:schemeClr>
                </a:solidFill>
                <a:effectLst/>
                <a:uLnTx/>
                <a:uFillTx/>
                <a:latin typeface="Manrope"/>
                <a:ea typeface="+mn-ea"/>
                <a:cs typeface="+mn-cs"/>
              </a:rPr>
              <a:t> </a:t>
            </a:r>
          </a:p>
        </p:txBody>
      </p:sp>
      <p:sp>
        <p:nvSpPr>
          <p:cNvPr id="2" name="Freeform 6">
            <a:extLst>
              <a:ext uri="{FF2B5EF4-FFF2-40B4-BE49-F238E27FC236}">
                <a16:creationId xmlns:a16="http://schemas.microsoft.com/office/drawing/2014/main" id="{0838E734-6D39-4997-D2E2-4AC860351D4E}"/>
              </a:ext>
            </a:extLst>
          </p:cNvPr>
          <p:cNvSpPr/>
          <p:nvPr/>
        </p:nvSpPr>
        <p:spPr>
          <a:xfrm>
            <a:off x="990600" y="1028700"/>
            <a:ext cx="253382" cy="168614"/>
          </a:xfrm>
          <a:custGeom>
            <a:avLst/>
            <a:gdLst/>
            <a:ahLst/>
            <a:cxnLst/>
            <a:rect l="l" t="t" r="r" b="b"/>
            <a:pathLst>
              <a:path w="253382" h="168614">
                <a:moveTo>
                  <a:pt x="0" y="0"/>
                </a:moveTo>
                <a:lnTo>
                  <a:pt x="253382" y="0"/>
                </a:lnTo>
                <a:lnTo>
                  <a:pt x="253382" y="168614"/>
                </a:lnTo>
                <a:lnTo>
                  <a:pt x="0" y="1686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anrope"/>
              <a:ea typeface="+mn-ea"/>
              <a:cs typeface="+mn-cs"/>
            </a:endParaRPr>
          </a:p>
        </p:txBody>
      </p:sp>
    </p:spTree>
    <p:extLst>
      <p:ext uri="{BB962C8B-B14F-4D97-AF65-F5344CB8AC3E}">
        <p14:creationId xmlns:p14="http://schemas.microsoft.com/office/powerpoint/2010/main" val="2193878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lumMod val="75000"/>
            </a:schemeClr>
          </a:bgClr>
        </a:pattFill>
        <a:effectLst/>
      </p:bgPr>
    </p:bg>
    <p:spTree>
      <p:nvGrpSpPr>
        <p:cNvPr id="1" name="">
          <a:extLst>
            <a:ext uri="{FF2B5EF4-FFF2-40B4-BE49-F238E27FC236}">
              <a16:creationId xmlns:a16="http://schemas.microsoft.com/office/drawing/2014/main" id="{446CBD85-5910-042A-D950-374C8C80610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4BB68A3-D290-54D2-5598-DD987F87483F}"/>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l="44" r="44"/>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BFBA394-EBE2-8E41-4760-FAC2793C9B21}"/>
              </a:ext>
            </a:extLst>
          </p:cNvPr>
          <p:cNvSpPr txBox="1"/>
          <p:nvPr/>
        </p:nvSpPr>
        <p:spPr>
          <a:xfrm>
            <a:off x="881063" y="1485899"/>
            <a:ext cx="6281737" cy="535531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E380B8"/>
                </a:solidFill>
                <a:effectLst/>
                <a:uLnTx/>
                <a:uFillTx/>
                <a:latin typeface="Antonio" pitchFamily="2" charset="77"/>
                <a:ea typeface="+mn-ea"/>
                <a:cs typeface="+mn-cs"/>
              </a:rPr>
              <a:t>BEST PRACTICE IN OOH</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effectLst/>
                <a:uLnTx/>
                <a:uFillTx/>
                <a:latin typeface="Antonio" pitchFamily="2" charset="77"/>
                <a:ea typeface="+mn-ea"/>
                <a:cs typeface="+mn-cs"/>
              </a:rPr>
              <a:t>BRAND + SALES ACTIVATION DOUBLES LONG-TERM RESULTS</a:t>
            </a:r>
          </a:p>
        </p:txBody>
      </p:sp>
      <p:sp>
        <p:nvSpPr>
          <p:cNvPr id="19" name="TextBox 18">
            <a:extLst>
              <a:ext uri="{FF2B5EF4-FFF2-40B4-BE49-F238E27FC236}">
                <a16:creationId xmlns:a16="http://schemas.microsoft.com/office/drawing/2014/main" id="{AC43E10D-B7D2-B4F7-8B68-6BAC1A9FD6CF}"/>
              </a:ext>
            </a:extLst>
          </p:cNvPr>
          <p:cNvSpPr txBox="1"/>
          <p:nvPr/>
        </p:nvSpPr>
        <p:spPr>
          <a:xfrm>
            <a:off x="881063" y="9390626"/>
            <a:ext cx="8262937" cy="36933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lumMod val="65000"/>
                  </a:schemeClr>
                </a:solidFill>
                <a:effectLst/>
                <a:uLnTx/>
                <a:uFillTx/>
                <a:latin typeface="Manrope"/>
                <a:ea typeface="+mn-ea"/>
                <a:cs typeface="+mn-cs"/>
              </a:rPr>
              <a:t>Source: IPA Databank case studies 2014-2024; based on very large uplifts </a:t>
            </a:r>
          </a:p>
        </p:txBody>
      </p:sp>
      <p:sp>
        <p:nvSpPr>
          <p:cNvPr id="2" name="Freeform 6">
            <a:extLst>
              <a:ext uri="{FF2B5EF4-FFF2-40B4-BE49-F238E27FC236}">
                <a16:creationId xmlns:a16="http://schemas.microsoft.com/office/drawing/2014/main" id="{5EFEE7C9-1684-C29C-DF4A-56C852E84266}"/>
              </a:ext>
            </a:extLst>
          </p:cNvPr>
          <p:cNvSpPr/>
          <p:nvPr/>
        </p:nvSpPr>
        <p:spPr>
          <a:xfrm>
            <a:off x="990600" y="1028700"/>
            <a:ext cx="253382" cy="168614"/>
          </a:xfrm>
          <a:custGeom>
            <a:avLst/>
            <a:gdLst/>
            <a:ahLst/>
            <a:cxnLst/>
            <a:rect l="l" t="t" r="r" b="b"/>
            <a:pathLst>
              <a:path w="253382" h="168614">
                <a:moveTo>
                  <a:pt x="0" y="0"/>
                </a:moveTo>
                <a:lnTo>
                  <a:pt x="253382" y="0"/>
                </a:lnTo>
                <a:lnTo>
                  <a:pt x="253382" y="168614"/>
                </a:lnTo>
                <a:lnTo>
                  <a:pt x="0" y="168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anrope"/>
              <a:ea typeface="+mn-ea"/>
              <a:cs typeface="+mn-cs"/>
            </a:endParaRPr>
          </a:p>
        </p:txBody>
      </p:sp>
      <p:sp>
        <p:nvSpPr>
          <p:cNvPr id="4" name="Rounded Rectangle 3">
            <a:extLst>
              <a:ext uri="{FF2B5EF4-FFF2-40B4-BE49-F238E27FC236}">
                <a16:creationId xmlns:a16="http://schemas.microsoft.com/office/drawing/2014/main" id="{31570753-BCBF-AFC8-0060-349E1EC0240D}"/>
              </a:ext>
            </a:extLst>
          </p:cNvPr>
          <p:cNvSpPr/>
          <p:nvPr/>
        </p:nvSpPr>
        <p:spPr>
          <a:xfrm>
            <a:off x="12758737" y="1485899"/>
            <a:ext cx="4648200" cy="7129719"/>
          </a:xfrm>
          <a:prstGeom prst="roundRect">
            <a:avLst>
              <a:gd name="adj" fmla="val 6984"/>
            </a:avLst>
          </a:prstGeom>
          <a:solidFill>
            <a:schemeClr val="bg1"/>
          </a:solidFill>
          <a:ln>
            <a:noFill/>
          </a:ln>
          <a:effectLst>
            <a:outerShdw blurRad="381000" dist="127000" dir="2700000" algn="tl" rotWithShape="0">
              <a:prstClr val="black">
                <a:alpha val="40015"/>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Manrope"/>
              <a:ea typeface="+mn-ea"/>
              <a:cs typeface="+mn-cs"/>
            </a:endParaRPr>
          </a:p>
        </p:txBody>
      </p:sp>
      <p:graphicFrame>
        <p:nvGraphicFramePr>
          <p:cNvPr id="8" name="Chart 7">
            <a:extLst>
              <a:ext uri="{FF2B5EF4-FFF2-40B4-BE49-F238E27FC236}">
                <a16:creationId xmlns:a16="http://schemas.microsoft.com/office/drawing/2014/main" id="{33925C37-BEF6-51D9-471E-243D7BBBBF56}"/>
              </a:ext>
            </a:extLst>
          </p:cNvPr>
          <p:cNvGraphicFramePr/>
          <p:nvPr>
            <p:extLst>
              <p:ext uri="{D42A27DB-BD31-4B8C-83A1-F6EECF244321}">
                <p14:modId xmlns:p14="http://schemas.microsoft.com/office/powerpoint/2010/main" val="941410873"/>
              </p:ext>
            </p:extLst>
          </p:nvPr>
        </p:nvGraphicFramePr>
        <p:xfrm>
          <a:off x="13023525" y="2971795"/>
          <a:ext cx="4118624" cy="5180503"/>
        </p:xfrm>
        <a:graphic>
          <a:graphicData uri="http://schemas.openxmlformats.org/drawingml/2006/chart">
            <c:chart xmlns:c="http://schemas.openxmlformats.org/drawingml/2006/chart" xmlns:r="http://schemas.openxmlformats.org/officeDocument/2006/relationships" r:id="rId6"/>
          </a:graphicData>
        </a:graphic>
      </p:graphicFrame>
      <p:pic>
        <p:nvPicPr>
          <p:cNvPr id="9" name="Picture 8" descr="A black background with white letters&#10;&#10;Description automatically generated">
            <a:extLst>
              <a:ext uri="{FF2B5EF4-FFF2-40B4-BE49-F238E27FC236}">
                <a16:creationId xmlns:a16="http://schemas.microsoft.com/office/drawing/2014/main" id="{9A667459-6504-D7FE-99C4-0EA2B5E55E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71768" y="9343201"/>
            <a:ext cx="2413234" cy="496773"/>
          </a:xfrm>
          <a:prstGeom prst="rect">
            <a:avLst/>
          </a:prstGeom>
        </p:spPr>
      </p:pic>
      <p:grpSp>
        <p:nvGrpSpPr>
          <p:cNvPr id="20" name="Group 19">
            <a:extLst>
              <a:ext uri="{FF2B5EF4-FFF2-40B4-BE49-F238E27FC236}">
                <a16:creationId xmlns:a16="http://schemas.microsoft.com/office/drawing/2014/main" id="{B8DD4FF3-9B05-0108-8FFE-B1759C63CF2A}"/>
              </a:ext>
            </a:extLst>
          </p:cNvPr>
          <p:cNvGrpSpPr/>
          <p:nvPr/>
        </p:nvGrpSpPr>
        <p:grpSpPr>
          <a:xfrm>
            <a:off x="7624029" y="855635"/>
            <a:ext cx="4648200" cy="7759983"/>
            <a:chOff x="7624029" y="855635"/>
            <a:chExt cx="4648200" cy="7759983"/>
          </a:xfrm>
        </p:grpSpPr>
        <p:sp>
          <p:nvSpPr>
            <p:cNvPr id="5" name="Rounded Rectangle 4">
              <a:extLst>
                <a:ext uri="{FF2B5EF4-FFF2-40B4-BE49-F238E27FC236}">
                  <a16:creationId xmlns:a16="http://schemas.microsoft.com/office/drawing/2014/main" id="{74957F2F-750E-D333-5166-7EA94A24A337}"/>
                </a:ext>
              </a:extLst>
            </p:cNvPr>
            <p:cNvSpPr/>
            <p:nvPr/>
          </p:nvSpPr>
          <p:spPr>
            <a:xfrm>
              <a:off x="7624029" y="1485899"/>
              <a:ext cx="4648200" cy="7129719"/>
            </a:xfrm>
            <a:prstGeom prst="roundRect">
              <a:avLst>
                <a:gd name="adj" fmla="val 6984"/>
              </a:avLst>
            </a:prstGeom>
            <a:solidFill>
              <a:schemeClr val="bg1"/>
            </a:solidFill>
            <a:ln>
              <a:noFill/>
            </a:ln>
            <a:effectLst>
              <a:outerShdw blurRad="381000" dist="127000" dir="2700000" algn="tl" rotWithShape="0">
                <a:prstClr val="black">
                  <a:alpha val="40015"/>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Manrope"/>
                <a:ea typeface="+mn-ea"/>
                <a:cs typeface="+mn-cs"/>
              </a:endParaRPr>
            </a:p>
          </p:txBody>
        </p:sp>
        <p:graphicFrame>
          <p:nvGraphicFramePr>
            <p:cNvPr id="6" name="Chart 5">
              <a:extLst>
                <a:ext uri="{FF2B5EF4-FFF2-40B4-BE49-F238E27FC236}">
                  <a16:creationId xmlns:a16="http://schemas.microsoft.com/office/drawing/2014/main" id="{A095F93A-B229-2EFF-8950-BCEF2EB4D016}"/>
                </a:ext>
              </a:extLst>
            </p:cNvPr>
            <p:cNvGraphicFramePr/>
            <p:nvPr>
              <p:extLst>
                <p:ext uri="{D42A27DB-BD31-4B8C-83A1-F6EECF244321}">
                  <p14:modId xmlns:p14="http://schemas.microsoft.com/office/powerpoint/2010/main" val="675862181"/>
                </p:ext>
              </p:extLst>
            </p:nvPr>
          </p:nvGraphicFramePr>
          <p:xfrm>
            <a:off x="7888817" y="1949217"/>
            <a:ext cx="4118624" cy="6203082"/>
          </p:xfrm>
          <a:graphic>
            <a:graphicData uri="http://schemas.openxmlformats.org/drawingml/2006/chart">
              <c:chart xmlns:c="http://schemas.openxmlformats.org/drawingml/2006/chart" xmlns:r="http://schemas.openxmlformats.org/officeDocument/2006/relationships" r:id="rId8"/>
            </a:graphicData>
          </a:graphic>
        </p:graphicFrame>
        <p:grpSp>
          <p:nvGrpSpPr>
            <p:cNvPr id="10" name="Group 9">
              <a:extLst>
                <a:ext uri="{FF2B5EF4-FFF2-40B4-BE49-F238E27FC236}">
                  <a16:creationId xmlns:a16="http://schemas.microsoft.com/office/drawing/2014/main" id="{EDE2DAD3-733A-4D36-5B5F-252E4831E45F}"/>
                </a:ext>
              </a:extLst>
            </p:cNvPr>
            <p:cNvGrpSpPr/>
            <p:nvPr/>
          </p:nvGrpSpPr>
          <p:grpSpPr>
            <a:xfrm>
              <a:off x="8946796" y="855635"/>
              <a:ext cx="2002665" cy="1200329"/>
              <a:chOff x="3200400" y="2643046"/>
              <a:chExt cx="2002665" cy="1200329"/>
            </a:xfrm>
          </p:grpSpPr>
          <p:sp>
            <p:nvSpPr>
              <p:cNvPr id="13" name="Rounded Rectangle 12">
                <a:extLst>
                  <a:ext uri="{FF2B5EF4-FFF2-40B4-BE49-F238E27FC236}">
                    <a16:creationId xmlns:a16="http://schemas.microsoft.com/office/drawing/2014/main" id="{0F5B4567-9131-6A08-502A-E319FF73E0D0}"/>
                  </a:ext>
                </a:extLst>
              </p:cNvPr>
              <p:cNvSpPr/>
              <p:nvPr/>
            </p:nvSpPr>
            <p:spPr>
              <a:xfrm>
                <a:off x="3200400" y="2703865"/>
                <a:ext cx="2002665" cy="1138887"/>
              </a:xfrm>
              <a:prstGeom prst="roundRect">
                <a:avLst>
                  <a:gd name="adj" fmla="val 50000"/>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anrope"/>
                  <a:ea typeface="+mn-ea"/>
                  <a:cs typeface="+mn-cs"/>
                </a:endParaRPr>
              </a:p>
            </p:txBody>
          </p:sp>
          <p:sp>
            <p:nvSpPr>
              <p:cNvPr id="12" name="TextBox 11">
                <a:extLst>
                  <a:ext uri="{FF2B5EF4-FFF2-40B4-BE49-F238E27FC236}">
                    <a16:creationId xmlns:a16="http://schemas.microsoft.com/office/drawing/2014/main" id="{0B042D28-F08C-1594-FCB9-2CA5BB83BBF2}"/>
                  </a:ext>
                </a:extLst>
              </p:cNvPr>
              <p:cNvSpPr txBox="1"/>
              <p:nvPr/>
            </p:nvSpPr>
            <p:spPr>
              <a:xfrm>
                <a:off x="3320682" y="2643046"/>
                <a:ext cx="1762099"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ntonio" pitchFamily="2" charset="77"/>
                    <a:ea typeface="+mn-ea"/>
                    <a:cs typeface="+mn-cs"/>
                  </a:rPr>
                  <a:t>BRAND METRICS</a:t>
                </a:r>
                <a:endParaRPr kumimoji="0" lang="en-US" sz="4400" b="1" i="0" u="none" strike="noStrike" kern="1200" cap="none" spc="0" normalizeH="0" baseline="0" noProof="0">
                  <a:ln>
                    <a:noFill/>
                  </a:ln>
                  <a:solidFill>
                    <a:srgbClr val="FFFFFF"/>
                  </a:solidFill>
                  <a:effectLst/>
                  <a:uLnTx/>
                  <a:uFillTx/>
                  <a:latin typeface="Antonio" pitchFamily="2" charset="77"/>
                  <a:ea typeface="+mn-ea"/>
                  <a:cs typeface="+mn-cs"/>
                </a:endParaRPr>
              </a:p>
            </p:txBody>
          </p:sp>
        </p:grpSp>
      </p:grpSp>
      <p:grpSp>
        <p:nvGrpSpPr>
          <p:cNvPr id="15" name="Group 14">
            <a:extLst>
              <a:ext uri="{FF2B5EF4-FFF2-40B4-BE49-F238E27FC236}">
                <a16:creationId xmlns:a16="http://schemas.microsoft.com/office/drawing/2014/main" id="{60A1AF6A-4AFC-4D1F-ED3A-407D85E5A2F5}"/>
              </a:ext>
            </a:extLst>
          </p:cNvPr>
          <p:cNvGrpSpPr/>
          <p:nvPr/>
        </p:nvGrpSpPr>
        <p:grpSpPr>
          <a:xfrm>
            <a:off x="13855889" y="886579"/>
            <a:ext cx="2453896" cy="1200329"/>
            <a:chOff x="3200400" y="2673990"/>
            <a:chExt cx="2453896" cy="1200329"/>
          </a:xfrm>
        </p:grpSpPr>
        <p:sp>
          <p:nvSpPr>
            <p:cNvPr id="16" name="Rounded Rectangle 15">
              <a:extLst>
                <a:ext uri="{FF2B5EF4-FFF2-40B4-BE49-F238E27FC236}">
                  <a16:creationId xmlns:a16="http://schemas.microsoft.com/office/drawing/2014/main" id="{EF9BCF28-A191-96B7-2D5D-6950A92F0909}"/>
                </a:ext>
              </a:extLst>
            </p:cNvPr>
            <p:cNvSpPr/>
            <p:nvPr/>
          </p:nvSpPr>
          <p:spPr>
            <a:xfrm>
              <a:off x="3200400" y="2703865"/>
              <a:ext cx="2453896" cy="1138887"/>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anrope"/>
                <a:ea typeface="+mn-ea"/>
                <a:cs typeface="+mn-cs"/>
              </a:endParaRPr>
            </a:p>
          </p:txBody>
        </p:sp>
        <p:sp>
          <p:nvSpPr>
            <p:cNvPr id="17" name="TextBox 16">
              <a:extLst>
                <a:ext uri="{FF2B5EF4-FFF2-40B4-BE49-F238E27FC236}">
                  <a16:creationId xmlns:a16="http://schemas.microsoft.com/office/drawing/2014/main" id="{2A7FE782-98B0-D1E4-7EBD-33405C440A26}"/>
                </a:ext>
              </a:extLst>
            </p:cNvPr>
            <p:cNvSpPr txBox="1"/>
            <p:nvPr/>
          </p:nvSpPr>
          <p:spPr>
            <a:xfrm>
              <a:off x="3413904" y="2673990"/>
              <a:ext cx="2026887"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ntonio" pitchFamily="2" charset="77"/>
                  <a:ea typeface="+mn-ea"/>
                  <a:cs typeface="+mn-cs"/>
                </a:rPr>
                <a:t>BUSINESS METRICS</a:t>
              </a:r>
              <a:endParaRPr kumimoji="0" lang="en-US" sz="4400" b="1" i="0" u="none" strike="noStrike" kern="1200" cap="none" spc="0" normalizeH="0" baseline="0" noProof="0">
                <a:ln>
                  <a:noFill/>
                </a:ln>
                <a:solidFill>
                  <a:srgbClr val="FFFFFF"/>
                </a:solidFill>
                <a:effectLst/>
                <a:uLnTx/>
                <a:uFillTx/>
                <a:latin typeface="Antonio" pitchFamily="2" charset="77"/>
                <a:ea typeface="+mn-ea"/>
                <a:cs typeface="+mn-cs"/>
              </a:endParaRPr>
            </a:p>
          </p:txBody>
        </p:sp>
      </p:grpSp>
      <p:sp>
        <p:nvSpPr>
          <p:cNvPr id="18" name="TextBox 17">
            <a:extLst>
              <a:ext uri="{FF2B5EF4-FFF2-40B4-BE49-F238E27FC236}">
                <a16:creationId xmlns:a16="http://schemas.microsoft.com/office/drawing/2014/main" id="{F1CB85D1-8387-6F9D-F1FD-70CC0DAE3D48}"/>
              </a:ext>
            </a:extLst>
          </p:cNvPr>
          <p:cNvSpPr txBox="1"/>
          <p:nvPr/>
        </p:nvSpPr>
        <p:spPr>
          <a:xfrm>
            <a:off x="15938310" y="2879397"/>
            <a:ext cx="819150" cy="461665"/>
          </a:xfrm>
          <a:prstGeom prst="rect">
            <a:avLst/>
          </a:prstGeom>
          <a:noFill/>
        </p:spPr>
        <p:txBody>
          <a:bodyPr wrap="square">
            <a:spAutoFit/>
          </a:bodyPr>
          <a:lstStyle/>
          <a:p>
            <a:pPr algn="ctr"/>
            <a:r>
              <a:rPr lang="en-US" sz="2400" b="1">
                <a:solidFill>
                  <a:schemeClr val="bg1">
                    <a:lumMod val="75000"/>
                  </a:schemeClr>
                </a:solidFill>
              </a:rPr>
              <a:t>1.87</a:t>
            </a:r>
            <a:endParaRPr lang="en-US" sz="2400" b="1"/>
          </a:p>
        </p:txBody>
      </p:sp>
    </p:spTree>
    <p:extLst>
      <p:ext uri="{BB962C8B-B14F-4D97-AF65-F5344CB8AC3E}">
        <p14:creationId xmlns:p14="http://schemas.microsoft.com/office/powerpoint/2010/main" val="2498292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pct90">
          <a:fgClr>
            <a:srgbClr val="D70C7D"/>
          </a:fgClr>
          <a:bgClr>
            <a:srgbClr val="E380B8"/>
          </a:bgClr>
        </a:pattFill>
        <a:effectLst/>
      </p:bgPr>
    </p:bg>
    <p:spTree>
      <p:nvGrpSpPr>
        <p:cNvPr id="1" name=""/>
        <p:cNvGrpSpPr/>
        <p:nvPr/>
      </p:nvGrpSpPr>
      <p:grpSpPr>
        <a:xfrm>
          <a:off x="0" y="0"/>
          <a:ext cx="0" cy="0"/>
          <a:chOff x="0" y="0"/>
          <a:chExt cx="0" cy="0"/>
        </a:xfrm>
      </p:grpSpPr>
      <p:grpSp>
        <p:nvGrpSpPr>
          <p:cNvPr id="2" name="Graphic 2">
            <a:extLst>
              <a:ext uri="{FF2B5EF4-FFF2-40B4-BE49-F238E27FC236}">
                <a16:creationId xmlns:a16="http://schemas.microsoft.com/office/drawing/2014/main" id="{8D9AFA09-A52A-376E-6CE0-167CA8E7A84F}"/>
              </a:ext>
            </a:extLst>
          </p:cNvPr>
          <p:cNvGrpSpPr/>
          <p:nvPr/>
        </p:nvGrpSpPr>
        <p:grpSpPr>
          <a:xfrm>
            <a:off x="1726255" y="3753587"/>
            <a:ext cx="14852129" cy="4672016"/>
            <a:chOff x="1150836" y="2548653"/>
            <a:chExt cx="9901419" cy="3114677"/>
          </a:xfrm>
        </p:grpSpPr>
        <p:grpSp>
          <p:nvGrpSpPr>
            <p:cNvPr id="4" name="Graphic 2">
              <a:extLst>
                <a:ext uri="{FF2B5EF4-FFF2-40B4-BE49-F238E27FC236}">
                  <a16:creationId xmlns:a16="http://schemas.microsoft.com/office/drawing/2014/main" id="{A9ED84A6-FDA0-6FA2-239F-7FA6302222EA}"/>
                </a:ext>
              </a:extLst>
            </p:cNvPr>
            <p:cNvGrpSpPr/>
            <p:nvPr/>
          </p:nvGrpSpPr>
          <p:grpSpPr>
            <a:xfrm>
              <a:off x="1150836" y="2549115"/>
              <a:ext cx="6418173" cy="3114215"/>
              <a:chOff x="1150836" y="2549115"/>
              <a:chExt cx="6418173" cy="3114215"/>
            </a:xfrm>
          </p:grpSpPr>
          <p:sp>
            <p:nvSpPr>
              <p:cNvPr id="9" name="Freeform 8">
                <a:extLst>
                  <a:ext uri="{FF2B5EF4-FFF2-40B4-BE49-F238E27FC236}">
                    <a16:creationId xmlns:a16="http://schemas.microsoft.com/office/drawing/2014/main" id="{4A845975-9742-84E4-DE83-594F3AF199C3}"/>
                  </a:ext>
                </a:extLst>
              </p:cNvPr>
              <p:cNvSpPr/>
              <p:nvPr/>
            </p:nvSpPr>
            <p:spPr>
              <a:xfrm>
                <a:off x="1150836" y="2549115"/>
                <a:ext cx="6352597" cy="3114215"/>
              </a:xfrm>
              <a:custGeom>
                <a:avLst/>
                <a:gdLst>
                  <a:gd name="connsiteX0" fmla="*/ 1560962 w 6352597"/>
                  <a:gd name="connsiteY0" fmla="*/ 3113985 h 3114215"/>
                  <a:gd name="connsiteX1" fmla="*/ 457081 w 6352597"/>
                  <a:gd name="connsiteY1" fmla="*/ 2658032 h 3114215"/>
                  <a:gd name="connsiteX2" fmla="*/ 0 w 6352597"/>
                  <a:gd name="connsiteY2" fmla="*/ 1557108 h 3114215"/>
                  <a:gd name="connsiteX3" fmla="*/ 457081 w 6352597"/>
                  <a:gd name="connsiteY3" fmla="*/ 455952 h 3114215"/>
                  <a:gd name="connsiteX4" fmla="*/ 1560962 w 6352597"/>
                  <a:gd name="connsiteY4" fmla="*/ 0 h 3114215"/>
                  <a:gd name="connsiteX5" fmla="*/ 2590896 w 6352597"/>
                  <a:gd name="connsiteY5" fmla="*/ 386799 h 3114215"/>
                  <a:gd name="connsiteX6" fmla="*/ 2594132 w 6352597"/>
                  <a:gd name="connsiteY6" fmla="*/ 435667 h 3114215"/>
                  <a:gd name="connsiteX7" fmla="*/ 2545142 w 6352597"/>
                  <a:gd name="connsiteY7" fmla="*/ 438895 h 3114215"/>
                  <a:gd name="connsiteX8" fmla="*/ 1560962 w 6352597"/>
                  <a:gd name="connsiteY8" fmla="*/ 69154 h 3114215"/>
                  <a:gd name="connsiteX9" fmla="*/ 506071 w 6352597"/>
                  <a:gd name="connsiteY9" fmla="*/ 504821 h 3114215"/>
                  <a:gd name="connsiteX10" fmla="*/ 69325 w 6352597"/>
                  <a:gd name="connsiteY10" fmla="*/ 1557108 h 3114215"/>
                  <a:gd name="connsiteX11" fmla="*/ 506071 w 6352597"/>
                  <a:gd name="connsiteY11" fmla="*/ 2609394 h 3114215"/>
                  <a:gd name="connsiteX12" fmla="*/ 1560962 w 6352597"/>
                  <a:gd name="connsiteY12" fmla="*/ 3045062 h 3114215"/>
                  <a:gd name="connsiteX13" fmla="*/ 2357965 w 6352597"/>
                  <a:gd name="connsiteY13" fmla="*/ 2815241 h 3114215"/>
                  <a:gd name="connsiteX14" fmla="*/ 3239545 w 6352597"/>
                  <a:gd name="connsiteY14" fmla="*/ 1535670 h 3114215"/>
                  <a:gd name="connsiteX15" fmla="*/ 4135220 w 6352597"/>
                  <a:gd name="connsiteY15" fmla="*/ 240654 h 3114215"/>
                  <a:gd name="connsiteX16" fmla="*/ 4969197 w 6352597"/>
                  <a:gd name="connsiteY16" fmla="*/ 0 h 3114215"/>
                  <a:gd name="connsiteX17" fmla="*/ 6073078 w 6352597"/>
                  <a:gd name="connsiteY17" fmla="*/ 455952 h 3114215"/>
                  <a:gd name="connsiteX18" fmla="*/ 6348528 w 6352597"/>
                  <a:gd name="connsiteY18" fmla="*/ 827307 h 3114215"/>
                  <a:gd name="connsiteX19" fmla="*/ 6334200 w 6352597"/>
                  <a:gd name="connsiteY19" fmla="*/ 874101 h 3114215"/>
                  <a:gd name="connsiteX20" fmla="*/ 6287291 w 6352597"/>
                  <a:gd name="connsiteY20" fmla="*/ 859809 h 3114215"/>
                  <a:gd name="connsiteX21" fmla="*/ 6024088 w 6352597"/>
                  <a:gd name="connsiteY21" fmla="*/ 504821 h 3114215"/>
                  <a:gd name="connsiteX22" fmla="*/ 4969197 w 6352597"/>
                  <a:gd name="connsiteY22" fmla="*/ 69154 h 3114215"/>
                  <a:gd name="connsiteX23" fmla="*/ 4172193 w 6352597"/>
                  <a:gd name="connsiteY23" fmla="*/ 298974 h 3114215"/>
                  <a:gd name="connsiteX24" fmla="*/ 3302399 w 6352597"/>
                  <a:gd name="connsiteY24" fmla="*/ 1564254 h 3114215"/>
                  <a:gd name="connsiteX25" fmla="*/ 2394938 w 6352597"/>
                  <a:gd name="connsiteY25" fmla="*/ 2873561 h 3114215"/>
                  <a:gd name="connsiteX26" fmla="*/ 1560962 w 6352597"/>
                  <a:gd name="connsiteY26" fmla="*/ 3114215 h 311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2597" h="3114215">
                    <a:moveTo>
                      <a:pt x="1560962" y="3113985"/>
                    </a:moveTo>
                    <a:cubicBezTo>
                      <a:pt x="1144089" y="3113985"/>
                      <a:pt x="752173" y="2952166"/>
                      <a:pt x="457081" y="2658032"/>
                    </a:cubicBezTo>
                    <a:cubicBezTo>
                      <a:pt x="162220" y="2364130"/>
                      <a:pt x="0" y="1972951"/>
                      <a:pt x="0" y="1557108"/>
                    </a:cubicBezTo>
                    <a:cubicBezTo>
                      <a:pt x="0" y="1141264"/>
                      <a:pt x="162220" y="750316"/>
                      <a:pt x="457081" y="455952"/>
                    </a:cubicBezTo>
                    <a:cubicBezTo>
                      <a:pt x="752173" y="161819"/>
                      <a:pt x="1144089" y="0"/>
                      <a:pt x="1560962" y="0"/>
                    </a:cubicBezTo>
                    <a:cubicBezTo>
                      <a:pt x="1940399" y="0"/>
                      <a:pt x="2306203" y="137385"/>
                      <a:pt x="2590896" y="386799"/>
                    </a:cubicBezTo>
                    <a:cubicBezTo>
                      <a:pt x="2605223" y="399477"/>
                      <a:pt x="2606610" y="421145"/>
                      <a:pt x="2594132" y="435667"/>
                    </a:cubicBezTo>
                    <a:cubicBezTo>
                      <a:pt x="2581422" y="449959"/>
                      <a:pt x="2559700" y="451342"/>
                      <a:pt x="2545142" y="438895"/>
                    </a:cubicBezTo>
                    <a:cubicBezTo>
                      <a:pt x="2273158" y="200545"/>
                      <a:pt x="1923530" y="69154"/>
                      <a:pt x="1560962" y="69154"/>
                    </a:cubicBezTo>
                    <a:cubicBezTo>
                      <a:pt x="1162807" y="69154"/>
                      <a:pt x="787991" y="223827"/>
                      <a:pt x="506071" y="504821"/>
                    </a:cubicBezTo>
                    <a:cubicBezTo>
                      <a:pt x="224381" y="786045"/>
                      <a:pt x="69325" y="1159705"/>
                      <a:pt x="69325" y="1557108"/>
                    </a:cubicBezTo>
                    <a:cubicBezTo>
                      <a:pt x="69325" y="1954510"/>
                      <a:pt x="224381" y="2328400"/>
                      <a:pt x="506071" y="2609394"/>
                    </a:cubicBezTo>
                    <a:cubicBezTo>
                      <a:pt x="787991" y="2890388"/>
                      <a:pt x="1162576" y="3045062"/>
                      <a:pt x="1560962" y="3045062"/>
                    </a:cubicBezTo>
                    <a:cubicBezTo>
                      <a:pt x="1844500" y="3045062"/>
                      <a:pt x="2120181" y="2965535"/>
                      <a:pt x="2357965" y="2815241"/>
                    </a:cubicBezTo>
                    <a:cubicBezTo>
                      <a:pt x="2775993" y="2551305"/>
                      <a:pt x="3011467" y="2034959"/>
                      <a:pt x="3239545" y="1535670"/>
                    </a:cubicBezTo>
                    <a:cubicBezTo>
                      <a:pt x="3469703" y="1031771"/>
                      <a:pt x="3707487" y="510584"/>
                      <a:pt x="4135220" y="240654"/>
                    </a:cubicBezTo>
                    <a:cubicBezTo>
                      <a:pt x="4384558" y="83215"/>
                      <a:pt x="4672949" y="0"/>
                      <a:pt x="4969197" y="0"/>
                    </a:cubicBezTo>
                    <a:cubicBezTo>
                      <a:pt x="5386301" y="0"/>
                      <a:pt x="5778216" y="161819"/>
                      <a:pt x="6073078" y="455952"/>
                    </a:cubicBezTo>
                    <a:cubicBezTo>
                      <a:pt x="6183304" y="565907"/>
                      <a:pt x="6275968" y="690844"/>
                      <a:pt x="6348528" y="827307"/>
                    </a:cubicBezTo>
                    <a:cubicBezTo>
                      <a:pt x="6357540" y="844134"/>
                      <a:pt x="6351070" y="865111"/>
                      <a:pt x="6334200" y="874101"/>
                    </a:cubicBezTo>
                    <a:cubicBezTo>
                      <a:pt x="6317332" y="883091"/>
                      <a:pt x="6296303" y="876637"/>
                      <a:pt x="6287291" y="859809"/>
                    </a:cubicBezTo>
                    <a:cubicBezTo>
                      <a:pt x="6217966" y="729340"/>
                      <a:pt x="6129462" y="609934"/>
                      <a:pt x="6024088" y="504821"/>
                    </a:cubicBezTo>
                    <a:cubicBezTo>
                      <a:pt x="5742399" y="223827"/>
                      <a:pt x="5367814" y="69154"/>
                      <a:pt x="4969197" y="69154"/>
                    </a:cubicBezTo>
                    <a:cubicBezTo>
                      <a:pt x="4686121" y="69154"/>
                      <a:pt x="4410440" y="148680"/>
                      <a:pt x="4172193" y="298974"/>
                    </a:cubicBezTo>
                    <a:cubicBezTo>
                      <a:pt x="3761791" y="557839"/>
                      <a:pt x="3528398" y="1069575"/>
                      <a:pt x="3302399" y="1564254"/>
                    </a:cubicBezTo>
                    <a:cubicBezTo>
                      <a:pt x="3070392" y="2072763"/>
                      <a:pt x="2830298" y="2598330"/>
                      <a:pt x="2394938" y="2873561"/>
                    </a:cubicBezTo>
                    <a:cubicBezTo>
                      <a:pt x="2146063" y="3031001"/>
                      <a:pt x="1857672" y="3114215"/>
                      <a:pt x="1560962" y="3114215"/>
                    </a:cubicBezTo>
                    <a:close/>
                  </a:path>
                </a:pathLst>
              </a:custGeom>
              <a:gradFill>
                <a:gsLst>
                  <a:gs pos="0">
                    <a:srgbClr val="E380B8"/>
                  </a:gs>
                  <a:gs pos="99000">
                    <a:schemeClr val="bg1"/>
                  </a:gs>
                </a:gsLst>
                <a:lin ang="0" scaled="1"/>
              </a:gradFill>
              <a:ln w="0" cap="flat">
                <a:noFill/>
                <a:prstDash val="solid"/>
                <a:miter/>
              </a:ln>
            </p:spPr>
            <p:txBody>
              <a:bodyPr rtlCol="0" anchor="ctr"/>
              <a:lstStyle/>
              <a:p>
                <a:pPr defTabSz="1371600"/>
                <a:endParaRPr lang="en-US" sz="2700">
                  <a:solidFill>
                    <a:srgbClr val="000000"/>
                  </a:solidFill>
                  <a:latin typeface="Manrope"/>
                </a:endParaRPr>
              </a:p>
            </p:txBody>
          </p:sp>
          <p:sp>
            <p:nvSpPr>
              <p:cNvPr id="10" name="Freeform 9">
                <a:extLst>
                  <a:ext uri="{FF2B5EF4-FFF2-40B4-BE49-F238E27FC236}">
                    <a16:creationId xmlns:a16="http://schemas.microsoft.com/office/drawing/2014/main" id="{DD3838FB-FAF0-296E-B974-155020E1EB80}"/>
                  </a:ext>
                </a:extLst>
              </p:cNvPr>
              <p:cNvSpPr/>
              <p:nvPr/>
            </p:nvSpPr>
            <p:spPr>
              <a:xfrm>
                <a:off x="3609665" y="2855576"/>
                <a:ext cx="208443" cy="207928"/>
              </a:xfrm>
              <a:custGeom>
                <a:avLst/>
                <a:gdLst>
                  <a:gd name="connsiteX0" fmla="*/ 174355 w 208443"/>
                  <a:gd name="connsiteY0" fmla="*/ 27089 h 207928"/>
                  <a:gd name="connsiteX1" fmla="*/ 181288 w 208443"/>
                  <a:gd name="connsiteY1" fmla="*/ 173925 h 207928"/>
                  <a:gd name="connsiteX2" fmla="*/ 34088 w 208443"/>
                  <a:gd name="connsiteY2" fmla="*/ 180840 h 207928"/>
                  <a:gd name="connsiteX3" fmla="*/ 27156 w 208443"/>
                  <a:gd name="connsiteY3" fmla="*/ 34004 h 207928"/>
                  <a:gd name="connsiteX4" fmla="*/ 174355 w 208443"/>
                  <a:gd name="connsiteY4" fmla="*/ 27089 h 20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443" h="207928">
                    <a:moveTo>
                      <a:pt x="174355" y="27089"/>
                    </a:moveTo>
                    <a:cubicBezTo>
                      <a:pt x="216874" y="65815"/>
                      <a:pt x="220110" y="131511"/>
                      <a:pt x="181288" y="173925"/>
                    </a:cubicBezTo>
                    <a:cubicBezTo>
                      <a:pt x="142466" y="216339"/>
                      <a:pt x="76607" y="219566"/>
                      <a:pt x="34088" y="180840"/>
                    </a:cubicBezTo>
                    <a:cubicBezTo>
                      <a:pt x="-8431" y="142114"/>
                      <a:pt x="-11666" y="76418"/>
                      <a:pt x="27156" y="34004"/>
                    </a:cubicBezTo>
                    <a:cubicBezTo>
                      <a:pt x="65978" y="-8410"/>
                      <a:pt x="131836" y="-11637"/>
                      <a:pt x="174355" y="27089"/>
                    </a:cubicBezTo>
                    <a:close/>
                  </a:path>
                </a:pathLst>
              </a:custGeom>
              <a:solidFill>
                <a:srgbClr val="E380B8"/>
              </a:solidFill>
              <a:ln w="0" cap="flat">
                <a:noFill/>
                <a:prstDash val="solid"/>
                <a:miter/>
              </a:ln>
            </p:spPr>
            <p:txBody>
              <a:bodyPr rtlCol="0" anchor="ctr"/>
              <a:lstStyle/>
              <a:p>
                <a:pPr defTabSz="1371600"/>
                <a:endParaRPr lang="en-US" sz="2700">
                  <a:solidFill>
                    <a:srgbClr val="000000"/>
                  </a:solidFill>
                  <a:latin typeface="Manrope"/>
                </a:endParaRPr>
              </a:p>
            </p:txBody>
          </p:sp>
          <p:sp>
            <p:nvSpPr>
              <p:cNvPr id="11" name="Freeform 10">
                <a:extLst>
                  <a:ext uri="{FF2B5EF4-FFF2-40B4-BE49-F238E27FC236}">
                    <a16:creationId xmlns:a16="http://schemas.microsoft.com/office/drawing/2014/main" id="{CAAE7587-4F7C-1E29-78F5-545AA4FC55B3}"/>
                  </a:ext>
                </a:extLst>
              </p:cNvPr>
              <p:cNvSpPr/>
              <p:nvPr/>
            </p:nvSpPr>
            <p:spPr>
              <a:xfrm>
                <a:off x="7360623" y="3284588"/>
                <a:ext cx="208386" cy="207871"/>
              </a:xfrm>
              <a:custGeom>
                <a:avLst/>
                <a:gdLst>
                  <a:gd name="connsiteX0" fmla="*/ 11182 w 208386"/>
                  <a:gd name="connsiteY0" fmla="*/ 150845 h 207871"/>
                  <a:gd name="connsiteX1" fmla="*/ 151218 w 208386"/>
                  <a:gd name="connsiteY1" fmla="*/ 196717 h 207871"/>
                  <a:gd name="connsiteX2" fmla="*/ 197204 w 208386"/>
                  <a:gd name="connsiteY2" fmla="*/ 57027 h 207871"/>
                  <a:gd name="connsiteX3" fmla="*/ 57168 w 208386"/>
                  <a:gd name="connsiteY3" fmla="*/ 11155 h 207871"/>
                  <a:gd name="connsiteX4" fmla="*/ 11182 w 208386"/>
                  <a:gd name="connsiteY4" fmla="*/ 150845 h 207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86" h="207871">
                    <a:moveTo>
                      <a:pt x="11182" y="150845"/>
                    </a:moveTo>
                    <a:cubicBezTo>
                      <a:pt x="37063" y="202019"/>
                      <a:pt x="99918" y="222534"/>
                      <a:pt x="151218" y="196717"/>
                    </a:cubicBezTo>
                    <a:cubicBezTo>
                      <a:pt x="202519" y="170900"/>
                      <a:pt x="223085" y="108200"/>
                      <a:pt x="197204" y="57027"/>
                    </a:cubicBezTo>
                    <a:cubicBezTo>
                      <a:pt x="171323" y="5853"/>
                      <a:pt x="108469" y="-14662"/>
                      <a:pt x="57168" y="11155"/>
                    </a:cubicBezTo>
                    <a:cubicBezTo>
                      <a:pt x="5868" y="36972"/>
                      <a:pt x="-14699" y="99671"/>
                      <a:pt x="11182" y="150845"/>
                    </a:cubicBezTo>
                    <a:close/>
                  </a:path>
                </a:pathLst>
              </a:custGeom>
              <a:solidFill>
                <a:schemeClr val="bg1"/>
              </a:solidFill>
              <a:ln w="0" cap="flat">
                <a:noFill/>
                <a:prstDash val="solid"/>
                <a:miter/>
              </a:ln>
            </p:spPr>
            <p:txBody>
              <a:bodyPr rtlCol="0" anchor="ctr"/>
              <a:lstStyle/>
              <a:p>
                <a:pPr defTabSz="1371600"/>
                <a:endParaRPr lang="en-US" sz="2700">
                  <a:solidFill>
                    <a:srgbClr val="000000"/>
                  </a:solidFill>
                  <a:latin typeface="Manrope"/>
                </a:endParaRPr>
              </a:p>
            </p:txBody>
          </p:sp>
        </p:grpSp>
        <p:grpSp>
          <p:nvGrpSpPr>
            <p:cNvPr id="5" name="Graphic 2">
              <a:extLst>
                <a:ext uri="{FF2B5EF4-FFF2-40B4-BE49-F238E27FC236}">
                  <a16:creationId xmlns:a16="http://schemas.microsoft.com/office/drawing/2014/main" id="{676293D1-F36C-4EC5-7468-232CB81518B1}"/>
                </a:ext>
              </a:extLst>
            </p:cNvPr>
            <p:cNvGrpSpPr/>
            <p:nvPr/>
          </p:nvGrpSpPr>
          <p:grpSpPr>
            <a:xfrm>
              <a:off x="4583696" y="2548653"/>
              <a:ext cx="6468559" cy="3114445"/>
              <a:chOff x="4583696" y="2548653"/>
              <a:chExt cx="6468559" cy="3114445"/>
            </a:xfrm>
          </p:grpSpPr>
          <p:sp>
            <p:nvSpPr>
              <p:cNvPr id="6" name="Freeform 5">
                <a:extLst>
                  <a:ext uri="{FF2B5EF4-FFF2-40B4-BE49-F238E27FC236}">
                    <a16:creationId xmlns:a16="http://schemas.microsoft.com/office/drawing/2014/main" id="{7055CD2C-C44C-767A-C782-B1E122D63431}"/>
                  </a:ext>
                </a:extLst>
              </p:cNvPr>
              <p:cNvSpPr/>
              <p:nvPr/>
            </p:nvSpPr>
            <p:spPr>
              <a:xfrm>
                <a:off x="4650673" y="2548653"/>
                <a:ext cx="6401582" cy="3114445"/>
              </a:xfrm>
              <a:custGeom>
                <a:avLst/>
                <a:gdLst>
                  <a:gd name="connsiteX0" fmla="*/ 4840390 w 6401582"/>
                  <a:gd name="connsiteY0" fmla="*/ 3114446 h 3114445"/>
                  <a:gd name="connsiteX1" fmla="*/ 3810686 w 6401582"/>
                  <a:gd name="connsiteY1" fmla="*/ 2727416 h 3114445"/>
                  <a:gd name="connsiteX2" fmla="*/ 3807451 w 6401582"/>
                  <a:gd name="connsiteY2" fmla="*/ 2678548 h 3114445"/>
                  <a:gd name="connsiteX3" fmla="*/ 3856440 w 6401582"/>
                  <a:gd name="connsiteY3" fmla="*/ 2675321 h 3114445"/>
                  <a:gd name="connsiteX4" fmla="*/ 4840390 w 6401582"/>
                  <a:gd name="connsiteY4" fmla="*/ 3045062 h 3114445"/>
                  <a:gd name="connsiteX5" fmla="*/ 5895281 w 6401582"/>
                  <a:gd name="connsiteY5" fmla="*/ 2609394 h 3114445"/>
                  <a:gd name="connsiteX6" fmla="*/ 6332027 w 6401582"/>
                  <a:gd name="connsiteY6" fmla="*/ 1557108 h 3114445"/>
                  <a:gd name="connsiteX7" fmla="*/ 5895281 w 6401582"/>
                  <a:gd name="connsiteY7" fmla="*/ 504821 h 3114445"/>
                  <a:gd name="connsiteX8" fmla="*/ 4840390 w 6401582"/>
                  <a:gd name="connsiteY8" fmla="*/ 69154 h 3114445"/>
                  <a:gd name="connsiteX9" fmla="*/ 4043617 w 6401582"/>
                  <a:gd name="connsiteY9" fmla="*/ 298974 h 3114445"/>
                  <a:gd name="connsiteX10" fmla="*/ 3162038 w 6401582"/>
                  <a:gd name="connsiteY10" fmla="*/ 1578315 h 3114445"/>
                  <a:gd name="connsiteX11" fmla="*/ 2266131 w 6401582"/>
                  <a:gd name="connsiteY11" fmla="*/ 2873330 h 3114445"/>
                  <a:gd name="connsiteX12" fmla="*/ 1432386 w 6401582"/>
                  <a:gd name="connsiteY12" fmla="*/ 3114215 h 3114445"/>
                  <a:gd name="connsiteX13" fmla="*/ 328505 w 6401582"/>
                  <a:gd name="connsiteY13" fmla="*/ 2658263 h 3114445"/>
                  <a:gd name="connsiteX14" fmla="*/ 2910 w 6401582"/>
                  <a:gd name="connsiteY14" fmla="*/ 2183178 h 3114445"/>
                  <a:gd name="connsiteX15" fmla="*/ 20703 w 6401582"/>
                  <a:gd name="connsiteY15" fmla="*/ 2137537 h 3114445"/>
                  <a:gd name="connsiteX16" fmla="*/ 66458 w 6401582"/>
                  <a:gd name="connsiteY16" fmla="*/ 2155286 h 3114445"/>
                  <a:gd name="connsiteX17" fmla="*/ 377726 w 6401582"/>
                  <a:gd name="connsiteY17" fmla="*/ 2609394 h 3114445"/>
                  <a:gd name="connsiteX18" fmla="*/ 1432617 w 6401582"/>
                  <a:gd name="connsiteY18" fmla="*/ 3045062 h 3114445"/>
                  <a:gd name="connsiteX19" fmla="*/ 2229389 w 6401582"/>
                  <a:gd name="connsiteY19" fmla="*/ 2815011 h 3114445"/>
                  <a:gd name="connsiteX20" fmla="*/ 3099184 w 6401582"/>
                  <a:gd name="connsiteY20" fmla="*/ 1549731 h 3114445"/>
                  <a:gd name="connsiteX21" fmla="*/ 4006875 w 6401582"/>
                  <a:gd name="connsiteY21" fmla="*/ 240654 h 3114445"/>
                  <a:gd name="connsiteX22" fmla="*/ 4840621 w 6401582"/>
                  <a:gd name="connsiteY22" fmla="*/ 0 h 3114445"/>
                  <a:gd name="connsiteX23" fmla="*/ 5944502 w 6401582"/>
                  <a:gd name="connsiteY23" fmla="*/ 455952 h 3114445"/>
                  <a:gd name="connsiteX24" fmla="*/ 6401583 w 6401582"/>
                  <a:gd name="connsiteY24" fmla="*/ 1557108 h 3114445"/>
                  <a:gd name="connsiteX25" fmla="*/ 5944502 w 6401582"/>
                  <a:gd name="connsiteY25" fmla="*/ 2658263 h 3114445"/>
                  <a:gd name="connsiteX26" fmla="*/ 4840621 w 6401582"/>
                  <a:gd name="connsiteY26" fmla="*/ 3114215 h 311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01582" h="3114445">
                    <a:moveTo>
                      <a:pt x="4840390" y="3114446"/>
                    </a:moveTo>
                    <a:cubicBezTo>
                      <a:pt x="4460952" y="3114446"/>
                      <a:pt x="4095149" y="2977061"/>
                      <a:pt x="3810686" y="2727416"/>
                    </a:cubicBezTo>
                    <a:cubicBezTo>
                      <a:pt x="3796359" y="2714738"/>
                      <a:pt x="3794972" y="2693070"/>
                      <a:pt x="3807451" y="2678548"/>
                    </a:cubicBezTo>
                    <a:cubicBezTo>
                      <a:pt x="3820160" y="2664256"/>
                      <a:pt x="3841882" y="2662873"/>
                      <a:pt x="3856440" y="2675321"/>
                    </a:cubicBezTo>
                    <a:cubicBezTo>
                      <a:pt x="4128424" y="2913670"/>
                      <a:pt x="4477822" y="3045062"/>
                      <a:pt x="4840390" y="3045062"/>
                    </a:cubicBezTo>
                    <a:cubicBezTo>
                      <a:pt x="5238545" y="3045062"/>
                      <a:pt x="5613360" y="2890388"/>
                      <a:pt x="5895281" y="2609394"/>
                    </a:cubicBezTo>
                    <a:cubicBezTo>
                      <a:pt x="6176971" y="2328170"/>
                      <a:pt x="6332027" y="1954510"/>
                      <a:pt x="6332027" y="1557108"/>
                    </a:cubicBezTo>
                    <a:cubicBezTo>
                      <a:pt x="6332027" y="1159705"/>
                      <a:pt x="6176971" y="785815"/>
                      <a:pt x="5895281" y="504821"/>
                    </a:cubicBezTo>
                    <a:cubicBezTo>
                      <a:pt x="5613360" y="223827"/>
                      <a:pt x="5238776" y="69154"/>
                      <a:pt x="4840390" y="69154"/>
                    </a:cubicBezTo>
                    <a:cubicBezTo>
                      <a:pt x="4556851" y="69154"/>
                      <a:pt x="4281170" y="148680"/>
                      <a:pt x="4043617" y="298974"/>
                    </a:cubicBezTo>
                    <a:cubicBezTo>
                      <a:pt x="3625589" y="563140"/>
                      <a:pt x="3389885" y="1079257"/>
                      <a:pt x="3162038" y="1578315"/>
                    </a:cubicBezTo>
                    <a:cubicBezTo>
                      <a:pt x="2932111" y="2082214"/>
                      <a:pt x="2694096" y="2603171"/>
                      <a:pt x="2266131" y="2873330"/>
                    </a:cubicBezTo>
                    <a:cubicBezTo>
                      <a:pt x="2017255" y="3030770"/>
                      <a:pt x="1728865" y="3114215"/>
                      <a:pt x="1432386" y="3114215"/>
                    </a:cubicBezTo>
                    <a:cubicBezTo>
                      <a:pt x="1015282" y="3114215"/>
                      <a:pt x="623366" y="2952396"/>
                      <a:pt x="328505" y="2658263"/>
                    </a:cubicBezTo>
                    <a:cubicBezTo>
                      <a:pt x="190549" y="2520647"/>
                      <a:pt x="81016" y="2360672"/>
                      <a:pt x="2910" y="2183178"/>
                    </a:cubicBezTo>
                    <a:cubicBezTo>
                      <a:pt x="-4716" y="2165659"/>
                      <a:pt x="3141" y="2145374"/>
                      <a:pt x="20703" y="2137537"/>
                    </a:cubicBezTo>
                    <a:cubicBezTo>
                      <a:pt x="38265" y="2129930"/>
                      <a:pt x="58601" y="2137767"/>
                      <a:pt x="66458" y="2155286"/>
                    </a:cubicBezTo>
                    <a:cubicBezTo>
                      <a:pt x="141097" y="2324943"/>
                      <a:pt x="245777" y="2477772"/>
                      <a:pt x="377726" y="2609394"/>
                    </a:cubicBezTo>
                    <a:cubicBezTo>
                      <a:pt x="659415" y="2890388"/>
                      <a:pt x="1034000" y="3045062"/>
                      <a:pt x="1432617" y="3045062"/>
                    </a:cubicBezTo>
                    <a:cubicBezTo>
                      <a:pt x="1715924" y="3045062"/>
                      <a:pt x="1991374" y="2965535"/>
                      <a:pt x="2229389" y="2815011"/>
                    </a:cubicBezTo>
                    <a:cubicBezTo>
                      <a:pt x="2640023" y="2555916"/>
                      <a:pt x="2873416" y="2044410"/>
                      <a:pt x="3099184" y="1549731"/>
                    </a:cubicBezTo>
                    <a:cubicBezTo>
                      <a:pt x="3331190" y="1041453"/>
                      <a:pt x="3571285" y="515655"/>
                      <a:pt x="4006875" y="240654"/>
                    </a:cubicBezTo>
                    <a:cubicBezTo>
                      <a:pt x="4255520" y="83215"/>
                      <a:pt x="4543911" y="0"/>
                      <a:pt x="4840621" y="0"/>
                    </a:cubicBezTo>
                    <a:cubicBezTo>
                      <a:pt x="5257493" y="0"/>
                      <a:pt x="5649409" y="161819"/>
                      <a:pt x="5944502" y="455952"/>
                    </a:cubicBezTo>
                    <a:cubicBezTo>
                      <a:pt x="6239362" y="750086"/>
                      <a:pt x="6401583" y="1141034"/>
                      <a:pt x="6401583" y="1557108"/>
                    </a:cubicBezTo>
                    <a:cubicBezTo>
                      <a:pt x="6401583" y="1973182"/>
                      <a:pt x="6239362" y="2363899"/>
                      <a:pt x="5944502" y="2658263"/>
                    </a:cubicBezTo>
                    <a:cubicBezTo>
                      <a:pt x="5649409" y="2952396"/>
                      <a:pt x="5257493" y="3114215"/>
                      <a:pt x="4840621" y="3114215"/>
                    </a:cubicBezTo>
                    <a:close/>
                  </a:path>
                </a:pathLst>
              </a:custGeom>
              <a:gradFill>
                <a:gsLst>
                  <a:gs pos="0">
                    <a:srgbClr val="E380B8"/>
                  </a:gs>
                  <a:gs pos="100000">
                    <a:schemeClr val="bg1"/>
                  </a:gs>
                </a:gsLst>
                <a:lin ang="0" scaled="1"/>
              </a:gradFill>
              <a:ln w="0" cap="flat">
                <a:noFill/>
                <a:prstDash val="solid"/>
                <a:miter/>
              </a:ln>
            </p:spPr>
            <p:txBody>
              <a:bodyPr rtlCol="0" anchor="ctr"/>
              <a:lstStyle/>
              <a:p>
                <a:pPr defTabSz="1371600"/>
                <a:endParaRPr lang="en-US" sz="2700">
                  <a:solidFill>
                    <a:srgbClr val="000000"/>
                  </a:solidFill>
                  <a:latin typeface="Manrope"/>
                </a:endParaRPr>
              </a:p>
            </p:txBody>
          </p:sp>
          <p:sp>
            <p:nvSpPr>
              <p:cNvPr id="7" name="Freeform 6">
                <a:extLst>
                  <a:ext uri="{FF2B5EF4-FFF2-40B4-BE49-F238E27FC236}">
                    <a16:creationId xmlns:a16="http://schemas.microsoft.com/office/drawing/2014/main" id="{D757BB94-76C9-9656-4EF1-811D464A27E1}"/>
                  </a:ext>
                </a:extLst>
              </p:cNvPr>
              <p:cNvSpPr/>
              <p:nvPr/>
            </p:nvSpPr>
            <p:spPr>
              <a:xfrm>
                <a:off x="4583696" y="4618781"/>
                <a:ext cx="208636" cy="208120"/>
              </a:xfrm>
              <a:custGeom>
                <a:avLst/>
                <a:gdLst>
                  <a:gd name="connsiteX0" fmla="*/ 7726 w 208636"/>
                  <a:gd name="connsiteY0" fmla="*/ 143247 h 208120"/>
                  <a:gd name="connsiteX1" fmla="*/ 65034 w 208636"/>
                  <a:gd name="connsiteY1" fmla="*/ 7707 h 208120"/>
                  <a:gd name="connsiteX2" fmla="*/ 200911 w 208636"/>
                  <a:gd name="connsiteY2" fmla="*/ 64873 h 208120"/>
                  <a:gd name="connsiteX3" fmla="*/ 143602 w 208636"/>
                  <a:gd name="connsiteY3" fmla="*/ 200414 h 208120"/>
                  <a:gd name="connsiteX4" fmla="*/ 7726 w 208636"/>
                  <a:gd name="connsiteY4" fmla="*/ 143247 h 208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36" h="208120">
                    <a:moveTo>
                      <a:pt x="7726" y="143247"/>
                    </a:moveTo>
                    <a:cubicBezTo>
                      <a:pt x="-13996" y="89999"/>
                      <a:pt x="11654" y="29375"/>
                      <a:pt x="65034" y="7707"/>
                    </a:cubicBezTo>
                    <a:cubicBezTo>
                      <a:pt x="118414" y="-13962"/>
                      <a:pt x="179189" y="11625"/>
                      <a:pt x="200911" y="64873"/>
                    </a:cubicBezTo>
                    <a:cubicBezTo>
                      <a:pt x="222632" y="118122"/>
                      <a:pt x="196982" y="178746"/>
                      <a:pt x="143602" y="200414"/>
                    </a:cubicBezTo>
                    <a:cubicBezTo>
                      <a:pt x="90222" y="222082"/>
                      <a:pt x="29447" y="196496"/>
                      <a:pt x="7726" y="143247"/>
                    </a:cubicBezTo>
                    <a:close/>
                  </a:path>
                </a:pathLst>
              </a:custGeom>
              <a:solidFill>
                <a:srgbClr val="E380B8"/>
              </a:solidFill>
              <a:ln w="0" cap="flat">
                <a:noFill/>
                <a:prstDash val="solid"/>
                <a:miter/>
              </a:ln>
            </p:spPr>
            <p:txBody>
              <a:bodyPr rtlCol="0" anchor="ctr"/>
              <a:lstStyle/>
              <a:p>
                <a:pPr defTabSz="1371600"/>
                <a:endParaRPr lang="en-US" sz="2700">
                  <a:solidFill>
                    <a:srgbClr val="000000"/>
                  </a:solidFill>
                  <a:latin typeface="Manrope"/>
                </a:endParaRPr>
              </a:p>
            </p:txBody>
          </p:sp>
          <p:sp>
            <p:nvSpPr>
              <p:cNvPr id="8" name="Freeform 7">
                <a:extLst>
                  <a:ext uri="{FF2B5EF4-FFF2-40B4-BE49-F238E27FC236}">
                    <a16:creationId xmlns:a16="http://schemas.microsoft.com/office/drawing/2014/main" id="{72EE59E4-CFAA-BE7B-29E6-7C1684DACF07}"/>
                  </a:ext>
                </a:extLst>
              </p:cNvPr>
              <p:cNvSpPr/>
              <p:nvPr/>
            </p:nvSpPr>
            <p:spPr>
              <a:xfrm>
                <a:off x="8384983" y="5148708"/>
                <a:ext cx="208351" cy="207928"/>
              </a:xfrm>
              <a:custGeom>
                <a:avLst/>
                <a:gdLst>
                  <a:gd name="connsiteX0" fmla="*/ 174355 w 208351"/>
                  <a:gd name="connsiteY0" fmla="*/ 27089 h 207928"/>
                  <a:gd name="connsiteX1" fmla="*/ 27156 w 208351"/>
                  <a:gd name="connsiteY1" fmla="*/ 34004 h 207928"/>
                  <a:gd name="connsiteX2" fmla="*/ 34088 w 208351"/>
                  <a:gd name="connsiteY2" fmla="*/ 180840 h 207928"/>
                  <a:gd name="connsiteX3" fmla="*/ 181288 w 208351"/>
                  <a:gd name="connsiteY3" fmla="*/ 173925 h 207928"/>
                  <a:gd name="connsiteX4" fmla="*/ 174355 w 208351"/>
                  <a:gd name="connsiteY4" fmla="*/ 27089 h 20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51" h="207928">
                    <a:moveTo>
                      <a:pt x="174355" y="27089"/>
                    </a:moveTo>
                    <a:cubicBezTo>
                      <a:pt x="131836" y="-11637"/>
                      <a:pt x="65746" y="-8410"/>
                      <a:pt x="27156" y="34004"/>
                    </a:cubicBezTo>
                    <a:cubicBezTo>
                      <a:pt x="-11666" y="76418"/>
                      <a:pt x="-8431" y="142345"/>
                      <a:pt x="34088" y="180840"/>
                    </a:cubicBezTo>
                    <a:cubicBezTo>
                      <a:pt x="76607" y="219566"/>
                      <a:pt x="142697" y="216339"/>
                      <a:pt x="181288" y="173925"/>
                    </a:cubicBezTo>
                    <a:cubicBezTo>
                      <a:pt x="219879" y="131511"/>
                      <a:pt x="216875" y="65584"/>
                      <a:pt x="174355" y="27089"/>
                    </a:cubicBezTo>
                    <a:close/>
                  </a:path>
                </a:pathLst>
              </a:custGeom>
              <a:solidFill>
                <a:schemeClr val="bg1"/>
              </a:solidFill>
              <a:ln w="0" cap="flat">
                <a:noFill/>
                <a:prstDash val="solid"/>
                <a:miter/>
              </a:ln>
            </p:spPr>
            <p:txBody>
              <a:bodyPr rtlCol="0" anchor="ctr"/>
              <a:lstStyle/>
              <a:p>
                <a:pPr defTabSz="1371600"/>
                <a:endParaRPr lang="en-US" sz="2700">
                  <a:solidFill>
                    <a:srgbClr val="000000"/>
                  </a:solidFill>
                  <a:latin typeface="Manrope"/>
                </a:endParaRPr>
              </a:p>
            </p:txBody>
          </p:sp>
        </p:grpSp>
      </p:grpSp>
      <p:sp>
        <p:nvSpPr>
          <p:cNvPr id="12" name="TextBox 11">
            <a:extLst>
              <a:ext uri="{FF2B5EF4-FFF2-40B4-BE49-F238E27FC236}">
                <a16:creationId xmlns:a16="http://schemas.microsoft.com/office/drawing/2014/main" id="{6DAD02E5-CBF4-BF54-18C6-6CA3178827BA}"/>
              </a:ext>
            </a:extLst>
          </p:cNvPr>
          <p:cNvSpPr txBox="1"/>
          <p:nvPr/>
        </p:nvSpPr>
        <p:spPr>
          <a:xfrm>
            <a:off x="881065" y="644186"/>
            <a:ext cx="15697320" cy="1338828"/>
          </a:xfrm>
          <a:prstGeom prst="rect">
            <a:avLst/>
          </a:prstGeom>
          <a:noFill/>
        </p:spPr>
        <p:txBody>
          <a:bodyPr wrap="square" rtlCol="0">
            <a:spAutoFit/>
          </a:bodyPr>
          <a:lstStyle/>
          <a:p>
            <a:pPr defTabSz="1371600"/>
            <a:r>
              <a:rPr lang="en-US" sz="8100" b="1">
                <a:solidFill>
                  <a:schemeClr val="bg1"/>
                </a:solidFill>
                <a:latin typeface="Antonio Light" pitchFamily="2" charset="77"/>
              </a:rPr>
              <a:t>WHAT DO WE WANT TO LEARN?</a:t>
            </a:r>
          </a:p>
        </p:txBody>
      </p:sp>
      <p:sp>
        <p:nvSpPr>
          <p:cNvPr id="14" name="TextBox 13">
            <a:extLst>
              <a:ext uri="{FF2B5EF4-FFF2-40B4-BE49-F238E27FC236}">
                <a16:creationId xmlns:a16="http://schemas.microsoft.com/office/drawing/2014/main" id="{379211FF-1890-CFB6-9293-EA1718F28395}"/>
              </a:ext>
            </a:extLst>
          </p:cNvPr>
          <p:cNvSpPr txBox="1"/>
          <p:nvPr/>
        </p:nvSpPr>
        <p:spPr>
          <a:xfrm>
            <a:off x="2548760" y="6172487"/>
            <a:ext cx="3008094" cy="830997"/>
          </a:xfrm>
          <a:prstGeom prst="rect">
            <a:avLst/>
          </a:prstGeom>
          <a:noFill/>
        </p:spPr>
        <p:txBody>
          <a:bodyPr wrap="square" rtlCol="0">
            <a:spAutoFit/>
          </a:bodyPr>
          <a:lstStyle/>
          <a:p>
            <a:pPr algn="ctr" defTabSz="1371600"/>
            <a:r>
              <a:rPr lang="en-US" sz="2400">
                <a:solidFill>
                  <a:schemeClr val="bg1"/>
                </a:solidFill>
                <a:latin typeface="Manrope"/>
              </a:rPr>
              <a:t>How does </a:t>
            </a:r>
            <a:br>
              <a:rPr lang="en-US" sz="2400">
                <a:solidFill>
                  <a:schemeClr val="bg1"/>
                </a:solidFill>
                <a:latin typeface="Manrope"/>
              </a:rPr>
            </a:br>
            <a:r>
              <a:rPr lang="en-US" sz="2400">
                <a:solidFill>
                  <a:schemeClr val="bg1"/>
                </a:solidFill>
                <a:latin typeface="Manrope"/>
              </a:rPr>
              <a:t>OOH work?</a:t>
            </a:r>
          </a:p>
        </p:txBody>
      </p:sp>
      <p:sp>
        <p:nvSpPr>
          <p:cNvPr id="17" name="TextBox 16">
            <a:extLst>
              <a:ext uri="{FF2B5EF4-FFF2-40B4-BE49-F238E27FC236}">
                <a16:creationId xmlns:a16="http://schemas.microsoft.com/office/drawing/2014/main" id="{81F0FAED-8940-E06C-E643-850F4B96A1FF}"/>
              </a:ext>
            </a:extLst>
          </p:cNvPr>
          <p:cNvSpPr txBox="1"/>
          <p:nvPr/>
        </p:nvSpPr>
        <p:spPr>
          <a:xfrm>
            <a:off x="7639953" y="6172487"/>
            <a:ext cx="3008094" cy="1569660"/>
          </a:xfrm>
          <a:prstGeom prst="rect">
            <a:avLst/>
          </a:prstGeom>
          <a:noFill/>
        </p:spPr>
        <p:txBody>
          <a:bodyPr wrap="square" rtlCol="0">
            <a:spAutoFit/>
          </a:bodyPr>
          <a:lstStyle/>
          <a:p>
            <a:pPr algn="ctr" defTabSz="1371600"/>
            <a:r>
              <a:rPr lang="en-US" sz="2400">
                <a:solidFill>
                  <a:schemeClr val="bg1"/>
                </a:solidFill>
                <a:latin typeface="Manrope"/>
              </a:rPr>
              <a:t>How effective are campaigns that use OOH versus those that do not?</a:t>
            </a:r>
          </a:p>
        </p:txBody>
      </p:sp>
      <p:sp>
        <p:nvSpPr>
          <p:cNvPr id="20" name="TextBox 19">
            <a:extLst>
              <a:ext uri="{FF2B5EF4-FFF2-40B4-BE49-F238E27FC236}">
                <a16:creationId xmlns:a16="http://schemas.microsoft.com/office/drawing/2014/main" id="{780895A0-AC28-E77B-F228-3617D78FD77D}"/>
              </a:ext>
            </a:extLst>
          </p:cNvPr>
          <p:cNvSpPr txBox="1"/>
          <p:nvPr/>
        </p:nvSpPr>
        <p:spPr>
          <a:xfrm>
            <a:off x="12777641" y="6172487"/>
            <a:ext cx="3008094" cy="1200329"/>
          </a:xfrm>
          <a:prstGeom prst="rect">
            <a:avLst/>
          </a:prstGeom>
          <a:noFill/>
        </p:spPr>
        <p:txBody>
          <a:bodyPr wrap="square" rtlCol="0">
            <a:spAutoFit/>
          </a:bodyPr>
          <a:lstStyle/>
          <a:p>
            <a:pPr algn="ctr" defTabSz="1371600"/>
            <a:r>
              <a:rPr lang="en-US" sz="2400">
                <a:solidFill>
                  <a:schemeClr val="bg1"/>
                </a:solidFill>
                <a:latin typeface="Manrope"/>
              </a:rPr>
              <a:t>How does </a:t>
            </a:r>
            <a:br>
              <a:rPr lang="en-US" sz="2400">
                <a:solidFill>
                  <a:schemeClr val="bg1"/>
                </a:solidFill>
                <a:latin typeface="Manrope"/>
              </a:rPr>
            </a:br>
            <a:r>
              <a:rPr lang="en-US" sz="2400">
                <a:solidFill>
                  <a:schemeClr val="bg1"/>
                </a:solidFill>
                <a:latin typeface="Manrope"/>
              </a:rPr>
              <a:t>OOH amplify </a:t>
            </a:r>
            <a:br>
              <a:rPr lang="en-US" sz="2400">
                <a:solidFill>
                  <a:schemeClr val="bg1"/>
                </a:solidFill>
                <a:latin typeface="Manrope"/>
              </a:rPr>
            </a:br>
            <a:r>
              <a:rPr lang="en-US" sz="2400">
                <a:solidFill>
                  <a:schemeClr val="bg1"/>
                </a:solidFill>
                <a:latin typeface="Manrope"/>
              </a:rPr>
              <a:t>other media?</a:t>
            </a:r>
          </a:p>
        </p:txBody>
      </p:sp>
      <p:sp>
        <p:nvSpPr>
          <p:cNvPr id="18" name="Freeform 6">
            <a:extLst>
              <a:ext uri="{FF2B5EF4-FFF2-40B4-BE49-F238E27FC236}">
                <a16:creationId xmlns:a16="http://schemas.microsoft.com/office/drawing/2014/main" id="{05F8BF27-1081-1E57-54B2-C28AC5C64BE7}"/>
              </a:ext>
            </a:extLst>
          </p:cNvPr>
          <p:cNvSpPr/>
          <p:nvPr/>
        </p:nvSpPr>
        <p:spPr>
          <a:xfrm>
            <a:off x="17005918" y="1028700"/>
            <a:ext cx="253382" cy="168614"/>
          </a:xfrm>
          <a:custGeom>
            <a:avLst/>
            <a:gdLst/>
            <a:ahLst/>
            <a:cxnLst/>
            <a:rect l="l" t="t" r="r" b="b"/>
            <a:pathLst>
              <a:path w="253382" h="168614">
                <a:moveTo>
                  <a:pt x="0" y="0"/>
                </a:moveTo>
                <a:lnTo>
                  <a:pt x="253382" y="0"/>
                </a:lnTo>
                <a:lnTo>
                  <a:pt x="253382" y="168614"/>
                </a:lnTo>
                <a:lnTo>
                  <a:pt x="0" y="1686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24" name="Picture 23" descr="A white letter on a black background&#10;&#10;Description automatically generated">
            <a:extLst>
              <a:ext uri="{FF2B5EF4-FFF2-40B4-BE49-F238E27FC236}">
                <a16:creationId xmlns:a16="http://schemas.microsoft.com/office/drawing/2014/main" id="{49CB0077-D347-495F-345A-DABB7AAC41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71767" y="9343202"/>
            <a:ext cx="2413234" cy="496773"/>
          </a:xfrm>
          <a:prstGeom prst="rect">
            <a:avLst/>
          </a:prstGeom>
        </p:spPr>
      </p:pic>
      <p:pic>
        <p:nvPicPr>
          <p:cNvPr id="27" name="Graphic 26" descr="Gears with solid fill">
            <a:extLst>
              <a:ext uri="{FF2B5EF4-FFF2-40B4-BE49-F238E27FC236}">
                <a16:creationId xmlns:a16="http://schemas.microsoft.com/office/drawing/2014/main" id="{0EE7A9AD-7E23-7F2E-310F-CF346F634B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85294" y="4459079"/>
            <a:ext cx="1701346" cy="1701346"/>
          </a:xfrm>
          <a:prstGeom prst="rect">
            <a:avLst/>
          </a:prstGeom>
        </p:spPr>
      </p:pic>
      <p:pic>
        <p:nvPicPr>
          <p:cNvPr id="30" name="Graphic 29" descr="Arrow: Clockwise curve with solid fill">
            <a:extLst>
              <a:ext uri="{FF2B5EF4-FFF2-40B4-BE49-F238E27FC236}">
                <a16:creationId xmlns:a16="http://schemas.microsoft.com/office/drawing/2014/main" id="{82678962-F2E2-BC17-AED3-CE2BC0BAF8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224696" y="4374686"/>
            <a:ext cx="1838608" cy="1838608"/>
          </a:xfrm>
          <a:prstGeom prst="rect">
            <a:avLst/>
          </a:prstGeom>
        </p:spPr>
      </p:pic>
      <p:pic>
        <p:nvPicPr>
          <p:cNvPr id="32" name="Graphic 31" descr="Megaphone with solid fill">
            <a:extLst>
              <a:ext uri="{FF2B5EF4-FFF2-40B4-BE49-F238E27FC236}">
                <a16:creationId xmlns:a16="http://schemas.microsoft.com/office/drawing/2014/main" id="{E04CDFB6-6C89-EFE3-B36C-1712B69E08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303562" y="4257041"/>
            <a:ext cx="1956252" cy="1956252"/>
          </a:xfrm>
          <a:prstGeom prst="rect">
            <a:avLst/>
          </a:prstGeom>
        </p:spPr>
      </p:pic>
      <p:sp>
        <p:nvSpPr>
          <p:cNvPr id="33" name="TextBox 32">
            <a:extLst>
              <a:ext uri="{FF2B5EF4-FFF2-40B4-BE49-F238E27FC236}">
                <a16:creationId xmlns:a16="http://schemas.microsoft.com/office/drawing/2014/main" id="{F68861B6-9B01-A42E-21F7-4F8E46D08B3F}"/>
              </a:ext>
            </a:extLst>
          </p:cNvPr>
          <p:cNvSpPr txBox="1"/>
          <p:nvPr/>
        </p:nvSpPr>
        <p:spPr>
          <a:xfrm>
            <a:off x="881065" y="1925025"/>
            <a:ext cx="15697320" cy="923330"/>
          </a:xfrm>
          <a:prstGeom prst="rect">
            <a:avLst/>
          </a:prstGeom>
          <a:noFill/>
        </p:spPr>
        <p:txBody>
          <a:bodyPr wrap="square" rtlCol="0">
            <a:spAutoFit/>
          </a:bodyPr>
          <a:lstStyle/>
          <a:p>
            <a:pPr defTabSz="1371600"/>
            <a:r>
              <a:rPr lang="en-US" sz="5400" b="1">
                <a:solidFill>
                  <a:srgbClr val="E380B8"/>
                </a:solidFill>
                <a:latin typeface="Antonio Light" pitchFamily="2" charset="77"/>
              </a:rPr>
              <a:t>3 KEY QUESTIONS</a:t>
            </a:r>
          </a:p>
        </p:txBody>
      </p:sp>
    </p:spTree>
    <p:extLst>
      <p:ext uri="{BB962C8B-B14F-4D97-AF65-F5344CB8AC3E}">
        <p14:creationId xmlns:p14="http://schemas.microsoft.com/office/powerpoint/2010/main" val="3600772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lumMod val="75000"/>
            </a:schemeClr>
          </a:bgClr>
        </a:pattFill>
        <a:effectLst/>
      </p:bgPr>
    </p:bg>
    <p:spTree>
      <p:nvGrpSpPr>
        <p:cNvPr id="1" name="">
          <a:extLst>
            <a:ext uri="{FF2B5EF4-FFF2-40B4-BE49-F238E27FC236}">
              <a16:creationId xmlns:a16="http://schemas.microsoft.com/office/drawing/2014/main" id="{08C51A15-A43E-9A05-44F6-5C7788D34A0D}"/>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990C3387-5624-73B9-494A-45953461ECE0}"/>
              </a:ext>
            </a:extLst>
          </p:cNvPr>
          <p:cNvSpPr/>
          <p:nvPr/>
        </p:nvSpPr>
        <p:spPr>
          <a:xfrm>
            <a:off x="695740" y="1252330"/>
            <a:ext cx="19202399" cy="9839740"/>
          </a:xfrm>
          <a:prstGeom prst="roundRect">
            <a:avLst>
              <a:gd name="adj" fmla="val 6984"/>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Manrope"/>
              <a:ea typeface="+mn-ea"/>
              <a:cs typeface="+mn-cs"/>
            </a:endParaRPr>
          </a:p>
        </p:txBody>
      </p:sp>
      <p:sp>
        <p:nvSpPr>
          <p:cNvPr id="3" name="TextBox 2">
            <a:extLst>
              <a:ext uri="{FF2B5EF4-FFF2-40B4-BE49-F238E27FC236}">
                <a16:creationId xmlns:a16="http://schemas.microsoft.com/office/drawing/2014/main" id="{1F81C9BB-F274-446E-346A-980450AE7CA8}"/>
              </a:ext>
            </a:extLst>
          </p:cNvPr>
          <p:cNvSpPr txBox="1"/>
          <p:nvPr/>
        </p:nvSpPr>
        <p:spPr>
          <a:xfrm>
            <a:off x="1336844" y="316395"/>
            <a:ext cx="5127752" cy="110799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E380B8"/>
                </a:solidFill>
                <a:effectLst/>
                <a:uLnTx/>
                <a:uFillTx/>
                <a:latin typeface="Antonio" pitchFamily="2" charset="77"/>
                <a:ea typeface="+mn-ea"/>
                <a:cs typeface="+mn-cs"/>
              </a:rPr>
              <a:t>OOH CASE STUDY</a:t>
            </a:r>
            <a:endParaRPr kumimoji="0" lang="en-US" sz="25900" b="1" i="0" u="none" strike="noStrike" kern="1200" cap="none" spc="0" normalizeH="0" baseline="0" noProof="0" dirty="0">
              <a:ln>
                <a:noFill/>
              </a:ln>
              <a:solidFill>
                <a:srgbClr val="FFFFFF"/>
              </a:solidFill>
              <a:effectLst/>
              <a:uLnTx/>
              <a:uFillTx/>
              <a:latin typeface="Antonio" panose="020B0604020202020204" charset="0"/>
              <a:ea typeface="+mn-ea"/>
              <a:cs typeface="Arial" panose="020B0604020202020204" pitchFamily="34" charset="0"/>
            </a:endParaRPr>
          </a:p>
        </p:txBody>
      </p:sp>
      <p:sp>
        <p:nvSpPr>
          <p:cNvPr id="4" name="TextBox 3">
            <a:extLst>
              <a:ext uri="{FF2B5EF4-FFF2-40B4-BE49-F238E27FC236}">
                <a16:creationId xmlns:a16="http://schemas.microsoft.com/office/drawing/2014/main" id="{70EC0C12-2A38-B4F7-1CCB-7499D16EE8F3}"/>
              </a:ext>
            </a:extLst>
          </p:cNvPr>
          <p:cNvSpPr txBox="1"/>
          <p:nvPr/>
        </p:nvSpPr>
        <p:spPr>
          <a:xfrm>
            <a:off x="1152939" y="4091448"/>
            <a:ext cx="8097386" cy="5757987"/>
          </a:xfrm>
          <a:prstGeom prst="rect">
            <a:avLst/>
          </a:prstGeom>
          <a:noFill/>
        </p:spPr>
        <p:txBody>
          <a:bodyPr wrap="square" rtlCol="0">
            <a:spAutoFit/>
          </a:bodyPr>
          <a:lstStyle/>
          <a:p>
            <a:pPr marL="720000" marR="0" lvl="0" indent="-720000" algn="l" defTabSz="1371600" rtl="0" eaLnBrk="1" fontAlgn="auto" latinLnBrk="0" hangingPunct="1">
              <a:lnSpc>
                <a:spcPct val="100000"/>
              </a:lnSpc>
              <a:spcBef>
                <a:spcPts val="0"/>
              </a:spcBef>
              <a:spcAft>
                <a:spcPts val="2500"/>
              </a:spcAft>
              <a:buClrTx/>
              <a:buSzTx/>
              <a:buFont typeface="Arial" panose="020B0604020202020204" pitchFamily="34" charset="0"/>
              <a:buChar char="•"/>
              <a:tabLst/>
              <a:defRPr/>
            </a:pPr>
            <a:r>
              <a:rPr lang="en-US" sz="2400" dirty="0">
                <a:solidFill>
                  <a:schemeClr val="bg1"/>
                </a:solidFill>
                <a:latin typeface="Manrope" pitchFamily="2" charset="0"/>
                <a:cs typeface="Arial" panose="020B0604020202020204" pitchFamily="34" charset="0"/>
              </a:rPr>
              <a:t>Sales peaked around key seasonal moments</a:t>
            </a:r>
          </a:p>
          <a:p>
            <a:pPr marL="720000" marR="0" lvl="0" indent="-720000" algn="l" defTabSz="1371600" rtl="0" eaLnBrk="1" fontAlgn="auto" latinLnBrk="0" hangingPunct="1">
              <a:lnSpc>
                <a:spcPct val="100000"/>
              </a:lnSpc>
              <a:spcBef>
                <a:spcPts val="0"/>
              </a:spcBef>
              <a:spcAft>
                <a:spcPts val="2500"/>
              </a:spcAft>
              <a:buClrTx/>
              <a:buSzTx/>
              <a:buFont typeface="Arial" panose="020B0604020202020204" pitchFamily="34" charset="0"/>
              <a:buChar char="•"/>
              <a:tabLst/>
              <a:defRPr/>
            </a:pPr>
            <a:r>
              <a:rPr lang="en-US" sz="2400" dirty="0">
                <a:solidFill>
                  <a:schemeClr val="bg1"/>
                </a:solidFill>
                <a:latin typeface="Manrope" pitchFamily="2" charset="0"/>
                <a:cs typeface="Arial" panose="020B0604020202020204" pitchFamily="34" charset="0"/>
              </a:rPr>
              <a:t>More dependent than other brands on on-trade sales </a:t>
            </a:r>
          </a:p>
          <a:p>
            <a:pPr marL="720000" marR="0" lvl="0" indent="-720000" algn="l" defTabSz="1371600" rtl="0" eaLnBrk="1" fontAlgn="auto" latinLnBrk="0" hangingPunct="1">
              <a:lnSpc>
                <a:spcPct val="100000"/>
              </a:lnSpc>
              <a:spcBef>
                <a:spcPts val="0"/>
              </a:spcBef>
              <a:spcAft>
                <a:spcPts val="2500"/>
              </a:spcAft>
              <a:buClrTx/>
              <a:buSzTx/>
              <a:buFont typeface="Arial" panose="020B0604020202020204" pitchFamily="34" charset="0"/>
              <a:buChar char="•"/>
              <a:tabLst/>
              <a:defRPr/>
            </a:pPr>
            <a:r>
              <a:rPr lang="en-US" sz="2400" dirty="0">
                <a:solidFill>
                  <a:schemeClr val="bg1"/>
                </a:solidFill>
                <a:latin typeface="Manrope" pitchFamily="2" charset="0"/>
                <a:cs typeface="Arial" panose="020B0604020202020204" pitchFamily="34" charset="0"/>
              </a:rPr>
              <a:t>Tapped in to social media conversations and brought them to larger audience via ooh</a:t>
            </a:r>
          </a:p>
          <a:p>
            <a:pPr marL="720000" marR="0" lvl="0" indent="-720000" algn="l" defTabSz="1371600" rtl="0" eaLnBrk="1" fontAlgn="auto" latinLnBrk="0" hangingPunct="1">
              <a:lnSpc>
                <a:spcPct val="100000"/>
              </a:lnSpc>
              <a:spcBef>
                <a:spcPts val="0"/>
              </a:spcBef>
              <a:spcAft>
                <a:spcPts val="2500"/>
              </a:spcAft>
              <a:buClrTx/>
              <a:buSzTx/>
              <a:buFont typeface="Arial" panose="020B0604020202020204" pitchFamily="34" charset="0"/>
              <a:buChar char="•"/>
              <a:tabLst/>
              <a:defRPr/>
            </a:pPr>
            <a:r>
              <a:rPr lang="en-US" sz="2400" dirty="0">
                <a:solidFill>
                  <a:schemeClr val="bg1"/>
                </a:solidFill>
                <a:latin typeface="Manrope" pitchFamily="2" charset="0"/>
                <a:cs typeface="Arial" panose="020B0604020202020204" pitchFamily="34" charset="0"/>
              </a:rPr>
              <a:t>Dynamically </a:t>
            </a:r>
            <a:r>
              <a:rPr lang="en-US" sz="2400" dirty="0" err="1">
                <a:solidFill>
                  <a:schemeClr val="bg1"/>
                </a:solidFill>
                <a:latin typeface="Manrope" pitchFamily="2" charset="0"/>
                <a:cs typeface="Arial" panose="020B0604020202020204" pitchFamily="34" charset="0"/>
              </a:rPr>
              <a:t>trggered</a:t>
            </a:r>
            <a:r>
              <a:rPr lang="en-US" sz="2400" dirty="0">
                <a:solidFill>
                  <a:schemeClr val="bg1"/>
                </a:solidFill>
                <a:latin typeface="Manrope" pitchFamily="2" charset="0"/>
                <a:cs typeface="Arial" panose="020B0604020202020204" pitchFamily="34" charset="0"/>
              </a:rPr>
              <a:t> </a:t>
            </a:r>
            <a:r>
              <a:rPr lang="en-US" sz="2400" dirty="0" err="1">
                <a:solidFill>
                  <a:schemeClr val="bg1"/>
                </a:solidFill>
                <a:latin typeface="Manrope" pitchFamily="2" charset="0"/>
                <a:cs typeface="Arial" panose="020B0604020202020204" pitchFamily="34" charset="0"/>
              </a:rPr>
              <a:t>dooh</a:t>
            </a:r>
            <a:r>
              <a:rPr lang="en-US" sz="2400" dirty="0">
                <a:solidFill>
                  <a:schemeClr val="bg1"/>
                </a:solidFill>
                <a:latin typeface="Manrope" pitchFamily="2" charset="0"/>
                <a:cs typeface="Arial" panose="020B0604020202020204" pitchFamily="34" charset="0"/>
              </a:rPr>
              <a:t> messaging linked to weather &amp; moment</a:t>
            </a:r>
          </a:p>
          <a:p>
            <a:pPr marL="720000" marR="0" lvl="0" indent="-720000" algn="l" defTabSz="1371600" rtl="0" eaLnBrk="1" fontAlgn="auto" latinLnBrk="0" hangingPunct="1">
              <a:lnSpc>
                <a:spcPct val="100000"/>
              </a:lnSpc>
              <a:spcBef>
                <a:spcPts val="0"/>
              </a:spcBef>
              <a:spcAft>
                <a:spcPts val="2500"/>
              </a:spcAft>
              <a:buClrTx/>
              <a:buSzTx/>
              <a:buFont typeface="Arial" panose="020B0604020202020204" pitchFamily="34" charset="0"/>
              <a:buChar char="•"/>
              <a:tabLst/>
              <a:defRPr/>
            </a:pPr>
            <a:r>
              <a:rPr lang="en-US" sz="2400" dirty="0">
                <a:solidFill>
                  <a:schemeClr val="bg1"/>
                </a:solidFill>
                <a:latin typeface="Manrope" pitchFamily="2" charset="0"/>
                <a:cs typeface="Arial" panose="020B0604020202020204" pitchFamily="34" charset="0"/>
              </a:rPr>
              <a:t>Market share growth culminating in </a:t>
            </a:r>
            <a:r>
              <a:rPr lang="en-US" sz="2400" dirty="0" err="1">
                <a:solidFill>
                  <a:schemeClr val="bg1"/>
                </a:solidFill>
                <a:latin typeface="Manrope" pitchFamily="2" charset="0"/>
                <a:cs typeface="Arial" panose="020B0604020202020204" pitchFamily="34" charset="0"/>
              </a:rPr>
              <a:t>guinness</a:t>
            </a:r>
            <a:r>
              <a:rPr lang="en-US" sz="2400" dirty="0">
                <a:solidFill>
                  <a:schemeClr val="bg1"/>
                </a:solidFill>
                <a:latin typeface="Manrope" pitchFamily="2" charset="0"/>
                <a:cs typeface="Arial" panose="020B0604020202020204" pitchFamily="34" charset="0"/>
              </a:rPr>
              <a:t> becoming #1 beer on-trade beer in </a:t>
            </a:r>
            <a:r>
              <a:rPr lang="en-US" sz="2400" dirty="0" err="1">
                <a:solidFill>
                  <a:schemeClr val="bg1"/>
                </a:solidFill>
                <a:latin typeface="Manrope" pitchFamily="2" charset="0"/>
                <a:cs typeface="Arial" panose="020B0604020202020204" pitchFamily="34" charset="0"/>
              </a:rPr>
              <a:t>gb</a:t>
            </a:r>
            <a:r>
              <a:rPr lang="en-US" sz="2400" dirty="0">
                <a:solidFill>
                  <a:schemeClr val="bg1"/>
                </a:solidFill>
                <a:latin typeface="Manrope" pitchFamily="2" charset="0"/>
                <a:cs typeface="Arial" panose="020B0604020202020204" pitchFamily="34" charset="0"/>
              </a:rPr>
              <a:t> for first time</a:t>
            </a:r>
          </a:p>
          <a:p>
            <a:pPr marL="720000" marR="0" lvl="0" indent="-720000" algn="l" defTabSz="1371600" rtl="0" eaLnBrk="1" fontAlgn="auto" latinLnBrk="0" hangingPunct="1">
              <a:lnSpc>
                <a:spcPct val="100000"/>
              </a:lnSpc>
              <a:spcBef>
                <a:spcPts val="0"/>
              </a:spcBef>
              <a:spcAft>
                <a:spcPts val="2500"/>
              </a:spcAft>
              <a:buClrTx/>
              <a:buSzTx/>
              <a:buFont typeface="Arial" panose="020B0604020202020204" pitchFamily="34" charset="0"/>
              <a:buChar char="•"/>
              <a:tabLst/>
              <a:defRPr/>
            </a:pPr>
            <a:r>
              <a:rPr lang="en-GB" sz="2400" i="0" dirty="0">
                <a:solidFill>
                  <a:schemeClr val="bg1"/>
                </a:solidFill>
                <a:effectLst/>
                <a:latin typeface="Manrope" pitchFamily="2" charset="0"/>
              </a:rPr>
              <a:t>Strength of brand campaigns allowed </a:t>
            </a:r>
            <a:r>
              <a:rPr lang="en-GB" sz="2400" i="0" dirty="0" err="1">
                <a:solidFill>
                  <a:schemeClr val="bg1"/>
                </a:solidFill>
                <a:effectLst/>
                <a:latin typeface="Manrope" pitchFamily="2" charset="0"/>
              </a:rPr>
              <a:t>guinness</a:t>
            </a:r>
            <a:r>
              <a:rPr lang="en-GB" sz="2400" i="0" dirty="0">
                <a:solidFill>
                  <a:schemeClr val="bg1"/>
                </a:solidFill>
                <a:effectLst/>
                <a:latin typeface="Manrope" pitchFamily="2" charset="0"/>
              </a:rPr>
              <a:t> to increase price, while still seeing volume increases.</a:t>
            </a:r>
            <a:endParaRPr lang="en-US" sz="2400" dirty="0">
              <a:solidFill>
                <a:schemeClr val="bg1"/>
              </a:solidFill>
              <a:latin typeface="Manrope" pitchFamily="2" charset="0"/>
              <a:cs typeface="Arial" panose="020B0604020202020204" pitchFamily="34" charset="0"/>
            </a:endParaRPr>
          </a:p>
        </p:txBody>
      </p:sp>
      <p:sp>
        <p:nvSpPr>
          <p:cNvPr id="7" name="TextBox 6">
            <a:extLst>
              <a:ext uri="{FF2B5EF4-FFF2-40B4-BE49-F238E27FC236}">
                <a16:creationId xmlns:a16="http://schemas.microsoft.com/office/drawing/2014/main" id="{22894921-6B20-C1E2-258A-A04F9BB03BC0}"/>
              </a:ext>
            </a:extLst>
          </p:cNvPr>
          <p:cNvSpPr txBox="1"/>
          <p:nvPr/>
        </p:nvSpPr>
        <p:spPr>
          <a:xfrm>
            <a:off x="1259264" y="1273595"/>
            <a:ext cx="7991061" cy="2646878"/>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6600" b="1" i="0" u="none" strike="noStrike" kern="1200" cap="none" spc="0" normalizeH="0" baseline="0" noProof="0" dirty="0">
                <a:ln>
                  <a:noFill/>
                </a:ln>
                <a:solidFill>
                  <a:srgbClr val="FFFFFF"/>
                </a:solidFill>
                <a:effectLst/>
                <a:uLnTx/>
                <a:uFillTx/>
                <a:latin typeface="Antonio" pitchFamily="2" charset="77"/>
                <a:ea typeface="+mn-ea"/>
                <a:cs typeface="+mn-cs"/>
              </a:rPr>
              <a:t>GUINNESS</a:t>
            </a:r>
            <a:endParaRPr kumimoji="0" lang="en-US" sz="111600" b="1" i="0" u="none" strike="noStrike" kern="1200" cap="none" spc="0" normalizeH="0" baseline="0" noProof="0" dirty="0">
              <a:ln>
                <a:noFill/>
              </a:ln>
              <a:solidFill>
                <a:srgbClr val="FFFFFF"/>
              </a:solidFill>
              <a:effectLst/>
              <a:uLnTx/>
              <a:uFillTx/>
              <a:latin typeface="Antonio" panose="020B0604020202020204" charset="0"/>
              <a:ea typeface="+mn-ea"/>
              <a:cs typeface="Arial" panose="020B0604020202020204" pitchFamily="34" charset="0"/>
            </a:endParaRPr>
          </a:p>
        </p:txBody>
      </p:sp>
      <p:sp>
        <p:nvSpPr>
          <p:cNvPr id="8" name="Rounded Rectangle 7">
            <a:extLst>
              <a:ext uri="{FF2B5EF4-FFF2-40B4-BE49-F238E27FC236}">
                <a16:creationId xmlns:a16="http://schemas.microsoft.com/office/drawing/2014/main" id="{13C26B59-FB9A-48EF-9BE3-AD17CF25ACC0}"/>
              </a:ext>
            </a:extLst>
          </p:cNvPr>
          <p:cNvSpPr/>
          <p:nvPr/>
        </p:nvSpPr>
        <p:spPr>
          <a:xfrm>
            <a:off x="9813849" y="1811232"/>
            <a:ext cx="7963302" cy="8022037"/>
          </a:xfrm>
          <a:prstGeom prst="roundRect">
            <a:avLst>
              <a:gd name="adj" fmla="val 6984"/>
            </a:avLst>
          </a:prstGeom>
          <a:solidFill>
            <a:srgbClr val="E380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Manrope"/>
              <a:ea typeface="+mn-ea"/>
              <a:cs typeface="+mn-cs"/>
            </a:endParaRPr>
          </a:p>
        </p:txBody>
      </p:sp>
      <p:pic>
        <p:nvPicPr>
          <p:cNvPr id="15" name="Picture 14" descr="A black background with white letters&#10;&#10;Description automatically generated">
            <a:extLst>
              <a:ext uri="{FF2B5EF4-FFF2-40B4-BE49-F238E27FC236}">
                <a16:creationId xmlns:a16="http://schemas.microsoft.com/office/drawing/2014/main" id="{897F803C-51B1-6489-68F7-675BD703B4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71768" y="476106"/>
            <a:ext cx="2413234" cy="496773"/>
          </a:xfrm>
          <a:prstGeom prst="rect">
            <a:avLst/>
          </a:prstGeom>
        </p:spPr>
      </p:pic>
      <p:pic>
        <p:nvPicPr>
          <p:cNvPr id="5" name="Picture 4" descr="Content image">
            <a:extLst>
              <a:ext uri="{FF2B5EF4-FFF2-40B4-BE49-F238E27FC236}">
                <a16:creationId xmlns:a16="http://schemas.microsoft.com/office/drawing/2014/main" id="{4E71E009-6F24-0669-8904-2B44C4DCD7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1529" y="2507881"/>
            <a:ext cx="7237557" cy="3184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ontent image">
            <a:extLst>
              <a:ext uri="{FF2B5EF4-FFF2-40B4-BE49-F238E27FC236}">
                <a16:creationId xmlns:a16="http://schemas.microsoft.com/office/drawing/2014/main" id="{8541D2C6-945C-4E5F-078B-7D01785B60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62" r="13527" b="58098"/>
          <a:stretch/>
        </p:blipFill>
        <p:spPr bwMode="auto">
          <a:xfrm>
            <a:off x="10166225" y="5946076"/>
            <a:ext cx="4953000" cy="33838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uinness - PML Group Northern Ireland">
            <a:extLst>
              <a:ext uri="{FF2B5EF4-FFF2-40B4-BE49-F238E27FC236}">
                <a16:creationId xmlns:a16="http://schemas.microsoft.com/office/drawing/2014/main" id="{52A37820-C88D-246F-DE7C-1C5F2964D65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922" r="21650"/>
          <a:stretch/>
        </p:blipFill>
        <p:spPr bwMode="auto">
          <a:xfrm>
            <a:off x="15055725" y="5990856"/>
            <a:ext cx="2376322"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964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pattFill prst="pct90">
          <a:fgClr>
            <a:schemeClr val="tx1"/>
          </a:fgClr>
          <a:bgClr>
            <a:schemeClr val="tx1">
              <a:lumMod val="75000"/>
              <a:lumOff val="25000"/>
            </a:schemeClr>
          </a:bgClr>
        </a:pattFill>
        <a:effectLst/>
      </p:bgPr>
    </p:bg>
    <p:spTree>
      <p:nvGrpSpPr>
        <p:cNvPr id="1" name="">
          <a:extLst>
            <a:ext uri="{FF2B5EF4-FFF2-40B4-BE49-F238E27FC236}">
              <a16:creationId xmlns:a16="http://schemas.microsoft.com/office/drawing/2014/main" id="{70ED8FD8-A71D-5A87-1D09-84545D11390D}"/>
            </a:ext>
          </a:extLst>
        </p:cNvPr>
        <p:cNvGrpSpPr/>
        <p:nvPr/>
      </p:nvGrpSpPr>
      <p:grpSpPr>
        <a:xfrm>
          <a:off x="0" y="0"/>
          <a:ext cx="0" cy="0"/>
          <a:chOff x="0" y="0"/>
          <a:chExt cx="0" cy="0"/>
        </a:xfrm>
      </p:grpSpPr>
      <p:sp>
        <p:nvSpPr>
          <p:cNvPr id="5" name="Rounded Rectangle 4">
            <a:extLst>
              <a:ext uri="{FF2B5EF4-FFF2-40B4-BE49-F238E27FC236}">
                <a16:creationId xmlns:a16="http://schemas.microsoft.com/office/drawing/2014/main" id="{8D1D3A0D-43DE-AD6F-798A-3E296DF99B73}"/>
              </a:ext>
            </a:extLst>
          </p:cNvPr>
          <p:cNvSpPr/>
          <p:nvPr/>
        </p:nvSpPr>
        <p:spPr>
          <a:xfrm>
            <a:off x="8001000" y="1485899"/>
            <a:ext cx="9405939" cy="7129719"/>
          </a:xfrm>
          <a:prstGeom prst="roundRect">
            <a:avLst>
              <a:gd name="adj" fmla="val 698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Manrope"/>
              <a:ea typeface="+mn-ea"/>
              <a:cs typeface="+mn-cs"/>
            </a:endParaRPr>
          </a:p>
        </p:txBody>
      </p:sp>
      <p:graphicFrame>
        <p:nvGraphicFramePr>
          <p:cNvPr id="6" name="Chart 5">
            <a:extLst>
              <a:ext uri="{FF2B5EF4-FFF2-40B4-BE49-F238E27FC236}">
                <a16:creationId xmlns:a16="http://schemas.microsoft.com/office/drawing/2014/main" id="{524FF6DA-71E9-89E9-73AB-8C19B4E1B852}"/>
              </a:ext>
            </a:extLst>
          </p:cNvPr>
          <p:cNvGraphicFramePr/>
          <p:nvPr>
            <p:extLst>
              <p:ext uri="{D42A27DB-BD31-4B8C-83A1-F6EECF244321}">
                <p14:modId xmlns:p14="http://schemas.microsoft.com/office/powerpoint/2010/main" val="1729720216"/>
              </p:ext>
            </p:extLst>
          </p:nvPr>
        </p:nvGraphicFramePr>
        <p:xfrm>
          <a:off x="8536815" y="1949217"/>
          <a:ext cx="8334307" cy="620308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1A9FC018-29AA-013B-3009-8EA4F3A48A08}"/>
              </a:ext>
            </a:extLst>
          </p:cNvPr>
          <p:cNvSpPr txBox="1"/>
          <p:nvPr/>
        </p:nvSpPr>
        <p:spPr>
          <a:xfrm>
            <a:off x="881063" y="1485899"/>
            <a:ext cx="6281737" cy="7171194"/>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380B8"/>
                </a:solidFill>
                <a:effectLst/>
                <a:uLnTx/>
                <a:uFillTx/>
                <a:latin typeface="Antonio" pitchFamily="2" charset="77"/>
                <a:ea typeface="+mn-ea"/>
                <a:cs typeface="+mn-cs"/>
              </a:rPr>
              <a:t>HOW DOES OOH </a:t>
            </a:r>
            <a:br>
              <a:rPr kumimoji="0" lang="en-US" sz="5400" b="1" i="0" u="none" strike="noStrike" kern="1200" cap="none" spc="0" normalizeH="0" baseline="0" noProof="0">
                <a:ln>
                  <a:noFill/>
                </a:ln>
                <a:solidFill>
                  <a:srgbClr val="E380B8"/>
                </a:solidFill>
                <a:effectLst/>
                <a:uLnTx/>
                <a:uFillTx/>
                <a:latin typeface="Antonio" pitchFamily="2" charset="77"/>
                <a:ea typeface="+mn-ea"/>
                <a:cs typeface="+mn-cs"/>
              </a:rPr>
            </a:br>
            <a:r>
              <a:rPr kumimoji="0" lang="en-US" sz="5400" b="1" i="0" u="none" strike="noStrike" kern="1200" cap="none" spc="0" normalizeH="0" baseline="0" noProof="0">
                <a:ln>
                  <a:noFill/>
                </a:ln>
                <a:solidFill>
                  <a:srgbClr val="E380B8"/>
                </a:solidFill>
                <a:effectLst/>
                <a:uLnTx/>
                <a:uFillTx/>
                <a:latin typeface="Antonio" pitchFamily="2" charset="77"/>
                <a:ea typeface="+mn-ea"/>
                <a:cs typeface="+mn-cs"/>
              </a:rPr>
              <a:t>AMPLIFY OTHER MEDIA</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FFFFFF"/>
                </a:solidFill>
                <a:effectLst/>
                <a:uLnTx/>
                <a:uFillTx/>
                <a:latin typeface="Antonio" pitchFamily="2" charset="77"/>
                <a:ea typeface="+mn-ea"/>
                <a:cs typeface="+mn-cs"/>
              </a:rPr>
              <a:t>OOH BOOSTS BUSINESS EFFECTS OF </a:t>
            </a:r>
            <a:br>
              <a:rPr kumimoji="0" lang="en-US" sz="8800" b="1" i="0" u="none" strike="noStrike" kern="1200" cap="none" spc="0" normalizeH="0" baseline="0" noProof="0">
                <a:ln>
                  <a:noFill/>
                </a:ln>
                <a:solidFill>
                  <a:srgbClr val="FFFFFF"/>
                </a:solidFill>
                <a:effectLst/>
                <a:uLnTx/>
                <a:uFillTx/>
                <a:latin typeface="Antonio" pitchFamily="2" charset="77"/>
                <a:ea typeface="+mn-ea"/>
                <a:cs typeface="+mn-cs"/>
              </a:rPr>
            </a:br>
            <a:r>
              <a:rPr kumimoji="0" lang="en-US" sz="8800" b="1" i="0" u="none" strike="noStrike" kern="1200" cap="none" spc="0" normalizeH="0" baseline="0" noProof="0">
                <a:ln>
                  <a:noFill/>
                </a:ln>
                <a:solidFill>
                  <a:srgbClr val="FFFFFF"/>
                </a:solidFill>
                <a:effectLst/>
                <a:uLnTx/>
                <a:uFillTx/>
                <a:latin typeface="Antonio" pitchFamily="2" charset="77"/>
                <a:ea typeface="+mn-ea"/>
                <a:cs typeface="+mn-cs"/>
              </a:rPr>
              <a:t>ALL CHANNELS</a:t>
            </a:r>
            <a:endParaRPr kumimoji="0" lang="en-US" sz="8800" b="1" i="0" u="none" strike="noStrike" kern="1200" cap="none" spc="0" normalizeH="0" baseline="0" noProof="0">
              <a:ln>
                <a:noFill/>
              </a:ln>
              <a:solidFill>
                <a:srgbClr val="71F424"/>
              </a:solidFill>
              <a:effectLst/>
              <a:uLnTx/>
              <a:uFillTx/>
              <a:latin typeface="Antonio" pitchFamily="2" charset="77"/>
              <a:ea typeface="+mn-ea"/>
              <a:cs typeface="+mn-cs"/>
            </a:endParaRPr>
          </a:p>
        </p:txBody>
      </p:sp>
      <p:pic>
        <p:nvPicPr>
          <p:cNvPr id="18" name="Picture 17" descr="A white letter on a black background&#10;&#10;Description automatically generated">
            <a:extLst>
              <a:ext uri="{FF2B5EF4-FFF2-40B4-BE49-F238E27FC236}">
                <a16:creationId xmlns:a16="http://schemas.microsoft.com/office/drawing/2014/main" id="{C777C291-68DE-B1EB-FCC6-1E2CFC7670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71767" y="9343202"/>
            <a:ext cx="2413234" cy="496773"/>
          </a:xfrm>
          <a:prstGeom prst="rect">
            <a:avLst/>
          </a:prstGeom>
        </p:spPr>
      </p:pic>
      <p:sp>
        <p:nvSpPr>
          <p:cNvPr id="19" name="TextBox 18">
            <a:extLst>
              <a:ext uri="{FF2B5EF4-FFF2-40B4-BE49-F238E27FC236}">
                <a16:creationId xmlns:a16="http://schemas.microsoft.com/office/drawing/2014/main" id="{5D9F74FA-669C-1D9F-D9CF-7332007A7305}"/>
              </a:ext>
            </a:extLst>
          </p:cNvPr>
          <p:cNvSpPr txBox="1"/>
          <p:nvPr/>
        </p:nvSpPr>
        <p:spPr>
          <a:xfrm>
            <a:off x="881063" y="9390626"/>
            <a:ext cx="8262937" cy="36933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50000"/>
                  </a:srgbClr>
                </a:solidFill>
                <a:effectLst/>
                <a:uLnTx/>
                <a:uFillTx/>
                <a:latin typeface="Manrope"/>
                <a:ea typeface="+mn-ea"/>
                <a:cs typeface="+mn-cs"/>
              </a:rPr>
              <a:t>Source: IPA Databank case studies 2014-2024 </a:t>
            </a:r>
          </a:p>
        </p:txBody>
      </p:sp>
      <p:sp>
        <p:nvSpPr>
          <p:cNvPr id="2" name="Freeform 6">
            <a:extLst>
              <a:ext uri="{FF2B5EF4-FFF2-40B4-BE49-F238E27FC236}">
                <a16:creationId xmlns:a16="http://schemas.microsoft.com/office/drawing/2014/main" id="{5B9BCB15-CB98-0C35-99AF-A0DE52B6FB18}"/>
              </a:ext>
            </a:extLst>
          </p:cNvPr>
          <p:cNvSpPr/>
          <p:nvPr/>
        </p:nvSpPr>
        <p:spPr>
          <a:xfrm>
            <a:off x="990600" y="1028700"/>
            <a:ext cx="253382" cy="168614"/>
          </a:xfrm>
          <a:custGeom>
            <a:avLst/>
            <a:gdLst/>
            <a:ahLst/>
            <a:cxnLst/>
            <a:rect l="l" t="t" r="r" b="b"/>
            <a:pathLst>
              <a:path w="253382" h="168614">
                <a:moveTo>
                  <a:pt x="0" y="0"/>
                </a:moveTo>
                <a:lnTo>
                  <a:pt x="253382" y="0"/>
                </a:lnTo>
                <a:lnTo>
                  <a:pt x="253382" y="168614"/>
                </a:lnTo>
                <a:lnTo>
                  <a:pt x="0" y="1686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anrope"/>
              <a:ea typeface="+mn-ea"/>
              <a:cs typeface="+mn-cs"/>
            </a:endParaRPr>
          </a:p>
        </p:txBody>
      </p:sp>
      <p:grpSp>
        <p:nvGrpSpPr>
          <p:cNvPr id="26" name="Group 25">
            <a:extLst>
              <a:ext uri="{FF2B5EF4-FFF2-40B4-BE49-F238E27FC236}">
                <a16:creationId xmlns:a16="http://schemas.microsoft.com/office/drawing/2014/main" id="{E7D3B640-9F9E-757D-5AE0-62A2D0E5F1BE}"/>
              </a:ext>
            </a:extLst>
          </p:cNvPr>
          <p:cNvGrpSpPr/>
          <p:nvPr/>
        </p:nvGrpSpPr>
        <p:grpSpPr>
          <a:xfrm>
            <a:off x="12282488" y="8209999"/>
            <a:ext cx="811236" cy="811236"/>
            <a:chOff x="9067800" y="8209999"/>
            <a:chExt cx="811236" cy="811236"/>
          </a:xfrm>
        </p:grpSpPr>
        <p:sp>
          <p:nvSpPr>
            <p:cNvPr id="4" name="Oval 3">
              <a:extLst>
                <a:ext uri="{FF2B5EF4-FFF2-40B4-BE49-F238E27FC236}">
                  <a16:creationId xmlns:a16="http://schemas.microsoft.com/office/drawing/2014/main" id="{9665A71E-0643-716C-D8DD-D4CB69F67A0F}"/>
                </a:ext>
              </a:extLst>
            </p:cNvPr>
            <p:cNvSpPr/>
            <p:nvPr/>
          </p:nvSpPr>
          <p:spPr>
            <a:xfrm>
              <a:off x="9067800" y="8209999"/>
              <a:ext cx="811236" cy="811236"/>
            </a:xfrm>
            <a:prstGeom prst="ellipse">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Television with solid fill">
              <a:extLst>
                <a:ext uri="{FF2B5EF4-FFF2-40B4-BE49-F238E27FC236}">
                  <a16:creationId xmlns:a16="http://schemas.microsoft.com/office/drawing/2014/main" id="{DE2FA53F-9221-3599-3054-7C3037DCB8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44818" y="8383630"/>
              <a:ext cx="457200" cy="457200"/>
            </a:xfrm>
            <a:prstGeom prst="rect">
              <a:avLst/>
            </a:prstGeom>
          </p:spPr>
        </p:pic>
      </p:grpSp>
      <p:sp>
        <p:nvSpPr>
          <p:cNvPr id="9" name="Oval 8">
            <a:extLst>
              <a:ext uri="{FF2B5EF4-FFF2-40B4-BE49-F238E27FC236}">
                <a16:creationId xmlns:a16="http://schemas.microsoft.com/office/drawing/2014/main" id="{ABE1D1E1-BA6A-4620-7421-BBE08747FF3B}"/>
              </a:ext>
            </a:extLst>
          </p:cNvPr>
          <p:cNvSpPr/>
          <p:nvPr/>
        </p:nvSpPr>
        <p:spPr>
          <a:xfrm>
            <a:off x="13889832" y="8209999"/>
            <a:ext cx="811236" cy="811236"/>
          </a:xfrm>
          <a:prstGeom prst="ellipse">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3FB898F0-86C6-BB2F-DE2E-723656A2400E}"/>
              </a:ext>
            </a:extLst>
          </p:cNvPr>
          <p:cNvGrpSpPr/>
          <p:nvPr/>
        </p:nvGrpSpPr>
        <p:grpSpPr>
          <a:xfrm>
            <a:off x="10675144" y="8209999"/>
            <a:ext cx="811236" cy="811236"/>
            <a:chOff x="13882688" y="8209999"/>
            <a:chExt cx="811236" cy="811236"/>
          </a:xfrm>
        </p:grpSpPr>
        <p:sp>
          <p:nvSpPr>
            <p:cNvPr id="13" name="Oval 12">
              <a:extLst>
                <a:ext uri="{FF2B5EF4-FFF2-40B4-BE49-F238E27FC236}">
                  <a16:creationId xmlns:a16="http://schemas.microsoft.com/office/drawing/2014/main" id="{DFC68050-11F0-6BB5-C9D2-397DEEFEADE0}"/>
                </a:ext>
              </a:extLst>
            </p:cNvPr>
            <p:cNvSpPr/>
            <p:nvPr/>
          </p:nvSpPr>
          <p:spPr>
            <a:xfrm>
              <a:off x="13882688" y="8209999"/>
              <a:ext cx="811236" cy="811236"/>
            </a:xfrm>
            <a:prstGeom prst="ellipse">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Thumbs up sign with solid fill">
              <a:extLst>
                <a:ext uri="{FF2B5EF4-FFF2-40B4-BE49-F238E27FC236}">
                  <a16:creationId xmlns:a16="http://schemas.microsoft.com/office/drawing/2014/main" id="{093EBE6E-FA3B-4AF4-35C6-5B48F77A78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056647" y="8355109"/>
              <a:ext cx="463318" cy="463318"/>
            </a:xfrm>
            <a:prstGeom prst="rect">
              <a:avLst/>
            </a:prstGeom>
          </p:spPr>
        </p:pic>
      </p:grpSp>
      <p:grpSp>
        <p:nvGrpSpPr>
          <p:cNvPr id="22" name="Group 21">
            <a:extLst>
              <a:ext uri="{FF2B5EF4-FFF2-40B4-BE49-F238E27FC236}">
                <a16:creationId xmlns:a16="http://schemas.microsoft.com/office/drawing/2014/main" id="{5B897C75-156B-BC22-CFC0-97CF648500ED}"/>
              </a:ext>
            </a:extLst>
          </p:cNvPr>
          <p:cNvGrpSpPr/>
          <p:nvPr/>
        </p:nvGrpSpPr>
        <p:grpSpPr>
          <a:xfrm>
            <a:off x="15482888" y="8209999"/>
            <a:ext cx="811236" cy="811236"/>
            <a:chOff x="15482888" y="8209999"/>
            <a:chExt cx="811236" cy="811236"/>
          </a:xfrm>
        </p:grpSpPr>
        <p:sp>
          <p:nvSpPr>
            <p:cNvPr id="14" name="Oval 13">
              <a:extLst>
                <a:ext uri="{FF2B5EF4-FFF2-40B4-BE49-F238E27FC236}">
                  <a16:creationId xmlns:a16="http://schemas.microsoft.com/office/drawing/2014/main" id="{89E6B59E-D205-AA70-8001-F50401B178AA}"/>
                </a:ext>
              </a:extLst>
            </p:cNvPr>
            <p:cNvSpPr/>
            <p:nvPr/>
          </p:nvSpPr>
          <p:spPr>
            <a:xfrm>
              <a:off x="15482888" y="8209999"/>
              <a:ext cx="811236" cy="811236"/>
            </a:xfrm>
            <a:prstGeom prst="ellipse">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Magnifying glass with solid fill">
              <a:extLst>
                <a:ext uri="{FF2B5EF4-FFF2-40B4-BE49-F238E27FC236}">
                  <a16:creationId xmlns:a16="http://schemas.microsoft.com/office/drawing/2014/main" id="{90B26BD1-0EBA-1DE2-F776-C83AA2C9B6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644866" y="8365753"/>
              <a:ext cx="487279" cy="487279"/>
            </a:xfrm>
            <a:prstGeom prst="rect">
              <a:avLst/>
            </a:prstGeom>
          </p:spPr>
        </p:pic>
      </p:grpSp>
      <p:grpSp>
        <p:nvGrpSpPr>
          <p:cNvPr id="29" name="Group 28">
            <a:extLst>
              <a:ext uri="{FF2B5EF4-FFF2-40B4-BE49-F238E27FC236}">
                <a16:creationId xmlns:a16="http://schemas.microsoft.com/office/drawing/2014/main" id="{51585CE3-1C1F-BB9F-AEC3-C35F60D01127}"/>
              </a:ext>
            </a:extLst>
          </p:cNvPr>
          <p:cNvGrpSpPr/>
          <p:nvPr/>
        </p:nvGrpSpPr>
        <p:grpSpPr>
          <a:xfrm>
            <a:off x="14130102" y="8454193"/>
            <a:ext cx="330695" cy="330695"/>
            <a:chOff x="14987981" y="8337783"/>
            <a:chExt cx="709219" cy="709219"/>
          </a:xfrm>
        </p:grpSpPr>
        <p:sp>
          <p:nvSpPr>
            <p:cNvPr id="28" name="Rounded Rectangle 27">
              <a:extLst>
                <a:ext uri="{FF2B5EF4-FFF2-40B4-BE49-F238E27FC236}">
                  <a16:creationId xmlns:a16="http://schemas.microsoft.com/office/drawing/2014/main" id="{EA370E99-8B05-06DC-1413-1C2A6E009519}"/>
                </a:ext>
              </a:extLst>
            </p:cNvPr>
            <p:cNvSpPr/>
            <p:nvPr/>
          </p:nvSpPr>
          <p:spPr>
            <a:xfrm>
              <a:off x="14987981" y="8337783"/>
              <a:ext cx="709219" cy="7092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a:extLst>
                <a:ext uri="{FF2B5EF4-FFF2-40B4-BE49-F238E27FC236}">
                  <a16:creationId xmlns:a16="http://schemas.microsoft.com/office/drawing/2014/main" id="{1D25DCBA-C4A9-D9E5-1300-270E101203BA}"/>
                </a:ext>
              </a:extLst>
            </p:cNvPr>
            <p:cNvSpPr/>
            <p:nvPr/>
          </p:nvSpPr>
          <p:spPr>
            <a:xfrm rot="5400000">
              <a:off x="15170073" y="8504159"/>
              <a:ext cx="433441" cy="373657"/>
            </a:xfrm>
            <a:prstGeom prst="triangle">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848CBDE9-66C6-DB8B-BCA1-079035497A2F}"/>
              </a:ext>
            </a:extLst>
          </p:cNvPr>
          <p:cNvGrpSpPr/>
          <p:nvPr/>
        </p:nvGrpSpPr>
        <p:grpSpPr>
          <a:xfrm>
            <a:off x="9067800" y="8209999"/>
            <a:ext cx="811236" cy="811236"/>
            <a:chOff x="9067800" y="8209999"/>
            <a:chExt cx="811236" cy="811236"/>
          </a:xfrm>
        </p:grpSpPr>
        <p:sp>
          <p:nvSpPr>
            <p:cNvPr id="10" name="Oval 9">
              <a:extLst>
                <a:ext uri="{FF2B5EF4-FFF2-40B4-BE49-F238E27FC236}">
                  <a16:creationId xmlns:a16="http://schemas.microsoft.com/office/drawing/2014/main" id="{7B720534-3EF5-0084-3372-2B75F25FB9D9}"/>
                </a:ext>
              </a:extLst>
            </p:cNvPr>
            <p:cNvSpPr/>
            <p:nvPr/>
          </p:nvSpPr>
          <p:spPr>
            <a:xfrm>
              <a:off x="9067800" y="8209999"/>
              <a:ext cx="811236" cy="811236"/>
            </a:xfrm>
            <a:prstGeom prst="ellipse">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Laptop with solid fill">
              <a:extLst>
                <a:ext uri="{FF2B5EF4-FFF2-40B4-BE49-F238E27FC236}">
                  <a16:creationId xmlns:a16="http://schemas.microsoft.com/office/drawing/2014/main" id="{8CDBBA98-BCB8-F690-DA1A-A0C34336FAE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196616" y="8332590"/>
              <a:ext cx="553604" cy="553604"/>
            </a:xfrm>
            <a:prstGeom prst="rect">
              <a:avLst/>
            </a:prstGeom>
          </p:spPr>
        </p:pic>
      </p:grpSp>
    </p:spTree>
    <p:extLst>
      <p:ext uri="{BB962C8B-B14F-4D97-AF65-F5344CB8AC3E}">
        <p14:creationId xmlns:p14="http://schemas.microsoft.com/office/powerpoint/2010/main" val="3970527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pct90">
          <a:fgClr>
            <a:schemeClr val="tx1"/>
          </a:fgClr>
          <a:bgClr>
            <a:schemeClr val="tx1">
              <a:lumMod val="75000"/>
              <a:lumOff val="25000"/>
            </a:schemeClr>
          </a:bgClr>
        </a:pattFill>
        <a:effectLst/>
      </p:bgPr>
    </p:bg>
    <p:spTree>
      <p:nvGrpSpPr>
        <p:cNvPr id="1" name="">
          <a:extLst>
            <a:ext uri="{FF2B5EF4-FFF2-40B4-BE49-F238E27FC236}">
              <a16:creationId xmlns:a16="http://schemas.microsoft.com/office/drawing/2014/main" id="{FB3189C7-16A5-2C33-112B-C9C45412D251}"/>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677233AA-8662-2492-2730-7A9E134A067F}"/>
              </a:ext>
            </a:extLst>
          </p:cNvPr>
          <p:cNvSpPr txBox="1"/>
          <p:nvPr/>
        </p:nvSpPr>
        <p:spPr>
          <a:xfrm>
            <a:off x="881063" y="9390626"/>
            <a:ext cx="8262937" cy="36933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lumMod val="50000"/>
                  </a:schemeClr>
                </a:solidFill>
                <a:effectLst/>
                <a:uLnTx/>
                <a:uFillTx/>
                <a:latin typeface="Manrope"/>
                <a:ea typeface="+mn-ea"/>
                <a:cs typeface="+mn-cs"/>
              </a:rPr>
              <a:t>Source: IPA Databank case studies 2014-2024 </a:t>
            </a:r>
          </a:p>
        </p:txBody>
      </p:sp>
      <p:sp>
        <p:nvSpPr>
          <p:cNvPr id="23" name="Rounded Rectangle 22">
            <a:extLst>
              <a:ext uri="{FF2B5EF4-FFF2-40B4-BE49-F238E27FC236}">
                <a16:creationId xmlns:a16="http://schemas.microsoft.com/office/drawing/2014/main" id="{B92D70EE-540D-CF6B-D1C2-22EB698523E8}"/>
              </a:ext>
            </a:extLst>
          </p:cNvPr>
          <p:cNvSpPr/>
          <p:nvPr/>
        </p:nvSpPr>
        <p:spPr>
          <a:xfrm>
            <a:off x="6492410" y="3238500"/>
            <a:ext cx="5303180" cy="5377118"/>
          </a:xfrm>
          <a:prstGeom prst="roundRect">
            <a:avLst>
              <a:gd name="adj" fmla="val 6984"/>
            </a:avLst>
          </a:prstGeom>
          <a:solidFill>
            <a:schemeClr val="bg1"/>
          </a:solidFill>
          <a:ln>
            <a:noFill/>
          </a:ln>
          <a:effectLst>
            <a:outerShdw blurRad="381000" dist="127000" dir="2700000" algn="tl" rotWithShape="0">
              <a:prstClr val="black">
                <a:alpha val="40015"/>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Manrope"/>
              <a:ea typeface="+mn-ea"/>
              <a:cs typeface="+mn-cs"/>
            </a:endParaRPr>
          </a:p>
        </p:txBody>
      </p:sp>
      <p:sp>
        <p:nvSpPr>
          <p:cNvPr id="31" name="Rounded Rectangle 30">
            <a:extLst>
              <a:ext uri="{FF2B5EF4-FFF2-40B4-BE49-F238E27FC236}">
                <a16:creationId xmlns:a16="http://schemas.microsoft.com/office/drawing/2014/main" id="{DF0C373D-635E-C75F-E476-C14299C89613}"/>
              </a:ext>
            </a:extLst>
          </p:cNvPr>
          <p:cNvSpPr/>
          <p:nvPr/>
        </p:nvSpPr>
        <p:spPr>
          <a:xfrm>
            <a:off x="12138224" y="3238500"/>
            <a:ext cx="5303180" cy="5377118"/>
          </a:xfrm>
          <a:prstGeom prst="roundRect">
            <a:avLst>
              <a:gd name="adj" fmla="val 6984"/>
            </a:avLst>
          </a:prstGeom>
          <a:solidFill>
            <a:schemeClr val="bg1"/>
          </a:solidFill>
          <a:ln>
            <a:noFill/>
          </a:ln>
          <a:effectLst>
            <a:outerShdw blurRad="381000" dist="127000" dir="2700000" algn="tl" rotWithShape="0">
              <a:prstClr val="black">
                <a:alpha val="40015"/>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Manrope"/>
              <a:ea typeface="+mn-ea"/>
              <a:cs typeface="+mn-cs"/>
            </a:endParaRPr>
          </a:p>
        </p:txBody>
      </p:sp>
      <p:sp>
        <p:nvSpPr>
          <p:cNvPr id="33" name="Rounded Rectangle 32">
            <a:extLst>
              <a:ext uri="{FF2B5EF4-FFF2-40B4-BE49-F238E27FC236}">
                <a16:creationId xmlns:a16="http://schemas.microsoft.com/office/drawing/2014/main" id="{418401DA-D12E-4D1E-6CB5-EA7A2C2B8B67}"/>
              </a:ext>
            </a:extLst>
          </p:cNvPr>
          <p:cNvSpPr/>
          <p:nvPr/>
        </p:nvSpPr>
        <p:spPr>
          <a:xfrm>
            <a:off x="846596" y="3238500"/>
            <a:ext cx="5303180" cy="5377118"/>
          </a:xfrm>
          <a:prstGeom prst="roundRect">
            <a:avLst>
              <a:gd name="adj" fmla="val 6984"/>
            </a:avLst>
          </a:prstGeom>
          <a:solidFill>
            <a:schemeClr val="bg1"/>
          </a:solidFill>
          <a:ln>
            <a:noFill/>
          </a:ln>
          <a:effectLst>
            <a:outerShdw blurRad="381000" dist="127000" dir="2700000" algn="tl" rotWithShape="0">
              <a:prstClr val="black">
                <a:alpha val="40015"/>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Manrope"/>
              <a:ea typeface="+mn-ea"/>
              <a:cs typeface="+mn-cs"/>
            </a:endParaRPr>
          </a:p>
        </p:txBody>
      </p:sp>
      <p:graphicFrame>
        <p:nvGraphicFramePr>
          <p:cNvPr id="34" name="Chart 33">
            <a:extLst>
              <a:ext uri="{FF2B5EF4-FFF2-40B4-BE49-F238E27FC236}">
                <a16:creationId xmlns:a16="http://schemas.microsoft.com/office/drawing/2014/main" id="{AC9A345D-80A9-0A86-B5F4-699AE4291206}"/>
              </a:ext>
            </a:extLst>
          </p:cNvPr>
          <p:cNvGraphicFramePr/>
          <p:nvPr>
            <p:extLst>
              <p:ext uri="{D42A27DB-BD31-4B8C-83A1-F6EECF244321}">
                <p14:modId xmlns:p14="http://schemas.microsoft.com/office/powerpoint/2010/main" val="3341425111"/>
              </p:ext>
            </p:extLst>
          </p:nvPr>
        </p:nvGraphicFramePr>
        <p:xfrm>
          <a:off x="1148695" y="6172200"/>
          <a:ext cx="4698981" cy="1999964"/>
        </p:xfrm>
        <a:graphic>
          <a:graphicData uri="http://schemas.openxmlformats.org/drawingml/2006/chart">
            <c:chart xmlns:c="http://schemas.openxmlformats.org/drawingml/2006/chart" xmlns:r="http://schemas.openxmlformats.org/officeDocument/2006/relationships" r:id="rId3"/>
          </a:graphicData>
        </a:graphic>
      </p:graphicFrame>
      <p:sp>
        <p:nvSpPr>
          <p:cNvPr id="35" name="Freeform 6">
            <a:extLst>
              <a:ext uri="{FF2B5EF4-FFF2-40B4-BE49-F238E27FC236}">
                <a16:creationId xmlns:a16="http://schemas.microsoft.com/office/drawing/2014/main" id="{3862BD6A-EE91-E912-DDDD-C6D4DC17A393}"/>
              </a:ext>
            </a:extLst>
          </p:cNvPr>
          <p:cNvSpPr/>
          <p:nvPr/>
        </p:nvSpPr>
        <p:spPr>
          <a:xfrm>
            <a:off x="17005918" y="1028700"/>
            <a:ext cx="253382" cy="168614"/>
          </a:xfrm>
          <a:custGeom>
            <a:avLst/>
            <a:gdLst/>
            <a:ahLst/>
            <a:cxnLst/>
            <a:rect l="l" t="t" r="r" b="b"/>
            <a:pathLst>
              <a:path w="253382" h="168614">
                <a:moveTo>
                  <a:pt x="0" y="0"/>
                </a:moveTo>
                <a:lnTo>
                  <a:pt x="253382" y="0"/>
                </a:lnTo>
                <a:lnTo>
                  <a:pt x="253382" y="168614"/>
                </a:lnTo>
                <a:lnTo>
                  <a:pt x="0" y="1686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6" name="TextBox 35">
            <a:extLst>
              <a:ext uri="{FF2B5EF4-FFF2-40B4-BE49-F238E27FC236}">
                <a16:creationId xmlns:a16="http://schemas.microsoft.com/office/drawing/2014/main" id="{463F1A70-9D2C-705E-0AF4-399586300B79}"/>
              </a:ext>
            </a:extLst>
          </p:cNvPr>
          <p:cNvSpPr txBox="1"/>
          <p:nvPr/>
        </p:nvSpPr>
        <p:spPr>
          <a:xfrm>
            <a:off x="881063" y="695861"/>
            <a:ext cx="16525876" cy="132343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chemeClr val="bg1"/>
                </a:solidFill>
                <a:effectLst/>
                <a:uLnTx/>
                <a:uFillTx/>
                <a:latin typeface="Antonio" pitchFamily="2" charset="77"/>
                <a:ea typeface="+mn-ea"/>
                <a:cs typeface="+mn-cs"/>
              </a:rPr>
              <a:t>BUSINESS EFFECTS</a:t>
            </a:r>
          </a:p>
        </p:txBody>
      </p:sp>
      <p:grpSp>
        <p:nvGrpSpPr>
          <p:cNvPr id="10" name="Group 9">
            <a:extLst>
              <a:ext uri="{FF2B5EF4-FFF2-40B4-BE49-F238E27FC236}">
                <a16:creationId xmlns:a16="http://schemas.microsoft.com/office/drawing/2014/main" id="{F62A904B-3631-0650-68A1-B5DE5B768902}"/>
              </a:ext>
            </a:extLst>
          </p:cNvPr>
          <p:cNvGrpSpPr/>
          <p:nvPr/>
        </p:nvGrpSpPr>
        <p:grpSpPr>
          <a:xfrm>
            <a:off x="2623487" y="2671769"/>
            <a:ext cx="1749396" cy="1138887"/>
            <a:chOff x="3200400" y="2703865"/>
            <a:chExt cx="2002665" cy="1138887"/>
          </a:xfrm>
        </p:grpSpPr>
        <p:sp>
          <p:nvSpPr>
            <p:cNvPr id="13" name="Rounded Rectangle 12">
              <a:extLst>
                <a:ext uri="{FF2B5EF4-FFF2-40B4-BE49-F238E27FC236}">
                  <a16:creationId xmlns:a16="http://schemas.microsoft.com/office/drawing/2014/main" id="{1DEA97EE-B6A3-B9F2-5284-9DC731C71DDB}"/>
                </a:ext>
              </a:extLst>
            </p:cNvPr>
            <p:cNvSpPr/>
            <p:nvPr/>
          </p:nvSpPr>
          <p:spPr>
            <a:xfrm>
              <a:off x="3200400" y="2703865"/>
              <a:ext cx="2002665" cy="1138887"/>
            </a:xfrm>
            <a:prstGeom prst="roundRect">
              <a:avLst>
                <a:gd name="adj" fmla="val 50000"/>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anrope"/>
                <a:ea typeface="+mn-ea"/>
                <a:cs typeface="+mn-cs"/>
              </a:endParaRPr>
            </a:p>
          </p:txBody>
        </p:sp>
        <p:sp>
          <p:nvSpPr>
            <p:cNvPr id="12" name="TextBox 11">
              <a:extLst>
                <a:ext uri="{FF2B5EF4-FFF2-40B4-BE49-F238E27FC236}">
                  <a16:creationId xmlns:a16="http://schemas.microsoft.com/office/drawing/2014/main" id="{7EBDC218-E09B-0A31-407F-660AE55049AD}"/>
                </a:ext>
              </a:extLst>
            </p:cNvPr>
            <p:cNvSpPr txBox="1"/>
            <p:nvPr/>
          </p:nvSpPr>
          <p:spPr>
            <a:xfrm>
              <a:off x="3440966" y="2950142"/>
              <a:ext cx="1521532" cy="64633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ntonio" pitchFamily="2" charset="77"/>
                  <a:ea typeface="+mn-ea"/>
                  <a:cs typeface="+mn-cs"/>
                </a:rPr>
                <a:t>SALES</a:t>
              </a:r>
              <a:endParaRPr kumimoji="0" lang="en-US" sz="4400" b="1" i="0" u="none" strike="noStrike" kern="1200" cap="none" spc="0" normalizeH="0" baseline="0" noProof="0">
                <a:ln>
                  <a:noFill/>
                </a:ln>
                <a:solidFill>
                  <a:srgbClr val="FFFFFF"/>
                </a:solidFill>
                <a:effectLst/>
                <a:uLnTx/>
                <a:uFillTx/>
                <a:latin typeface="Antonio" pitchFamily="2" charset="77"/>
                <a:ea typeface="+mn-ea"/>
                <a:cs typeface="+mn-cs"/>
              </a:endParaRPr>
            </a:p>
          </p:txBody>
        </p:sp>
      </p:grpSp>
      <p:grpSp>
        <p:nvGrpSpPr>
          <p:cNvPr id="37" name="Group 36">
            <a:extLst>
              <a:ext uri="{FF2B5EF4-FFF2-40B4-BE49-F238E27FC236}">
                <a16:creationId xmlns:a16="http://schemas.microsoft.com/office/drawing/2014/main" id="{2D98F79A-36AD-CD33-BAFF-18968F853F6F}"/>
              </a:ext>
            </a:extLst>
          </p:cNvPr>
          <p:cNvGrpSpPr/>
          <p:nvPr/>
        </p:nvGrpSpPr>
        <p:grpSpPr>
          <a:xfrm>
            <a:off x="8269301" y="2671769"/>
            <a:ext cx="1749396" cy="1138887"/>
            <a:chOff x="3200400" y="2703865"/>
            <a:chExt cx="2002665" cy="1138887"/>
          </a:xfrm>
        </p:grpSpPr>
        <p:sp>
          <p:nvSpPr>
            <p:cNvPr id="38" name="Rounded Rectangle 37">
              <a:extLst>
                <a:ext uri="{FF2B5EF4-FFF2-40B4-BE49-F238E27FC236}">
                  <a16:creationId xmlns:a16="http://schemas.microsoft.com/office/drawing/2014/main" id="{5D452CC1-6BE9-F569-41CD-12083CCB23E2}"/>
                </a:ext>
              </a:extLst>
            </p:cNvPr>
            <p:cNvSpPr/>
            <p:nvPr/>
          </p:nvSpPr>
          <p:spPr>
            <a:xfrm>
              <a:off x="3200400" y="2703865"/>
              <a:ext cx="2002665" cy="1138887"/>
            </a:xfrm>
            <a:prstGeom prst="roundRect">
              <a:avLst>
                <a:gd name="adj" fmla="val 50000"/>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anrope"/>
                <a:ea typeface="+mn-ea"/>
                <a:cs typeface="+mn-cs"/>
              </a:endParaRPr>
            </a:p>
          </p:txBody>
        </p:sp>
        <p:sp>
          <p:nvSpPr>
            <p:cNvPr id="39" name="TextBox 38">
              <a:extLst>
                <a:ext uri="{FF2B5EF4-FFF2-40B4-BE49-F238E27FC236}">
                  <a16:creationId xmlns:a16="http://schemas.microsoft.com/office/drawing/2014/main" id="{CEECCCB0-22A6-EA75-70EB-F2F3E653B4C1}"/>
                </a:ext>
              </a:extLst>
            </p:cNvPr>
            <p:cNvSpPr txBox="1"/>
            <p:nvPr/>
          </p:nvSpPr>
          <p:spPr>
            <a:xfrm>
              <a:off x="3440966" y="2950142"/>
              <a:ext cx="1521532" cy="64633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ntonio" pitchFamily="2" charset="77"/>
                  <a:ea typeface="+mn-ea"/>
                  <a:cs typeface="+mn-cs"/>
                </a:rPr>
                <a:t>PROFIT</a:t>
              </a:r>
              <a:endParaRPr kumimoji="0" lang="en-US" sz="4400" b="1" i="0" u="none" strike="noStrike" kern="1200" cap="none" spc="0" normalizeH="0" baseline="0" noProof="0">
                <a:ln>
                  <a:noFill/>
                </a:ln>
                <a:solidFill>
                  <a:srgbClr val="FFFFFF"/>
                </a:solidFill>
                <a:effectLst/>
                <a:uLnTx/>
                <a:uFillTx/>
                <a:latin typeface="Antonio" pitchFamily="2" charset="77"/>
                <a:ea typeface="+mn-ea"/>
                <a:cs typeface="+mn-cs"/>
              </a:endParaRPr>
            </a:p>
          </p:txBody>
        </p:sp>
      </p:grpSp>
      <p:grpSp>
        <p:nvGrpSpPr>
          <p:cNvPr id="40" name="Group 39">
            <a:extLst>
              <a:ext uri="{FF2B5EF4-FFF2-40B4-BE49-F238E27FC236}">
                <a16:creationId xmlns:a16="http://schemas.microsoft.com/office/drawing/2014/main" id="{4546D5A8-E5F8-1FDB-C66C-AEB1F321709D}"/>
              </a:ext>
            </a:extLst>
          </p:cNvPr>
          <p:cNvGrpSpPr/>
          <p:nvPr/>
        </p:nvGrpSpPr>
        <p:grpSpPr>
          <a:xfrm>
            <a:off x="13099297" y="2671769"/>
            <a:ext cx="3219481" cy="1138887"/>
            <a:chOff x="3054299" y="2703865"/>
            <a:chExt cx="3685582" cy="1138887"/>
          </a:xfrm>
        </p:grpSpPr>
        <p:sp>
          <p:nvSpPr>
            <p:cNvPr id="41" name="Rounded Rectangle 40">
              <a:extLst>
                <a:ext uri="{FF2B5EF4-FFF2-40B4-BE49-F238E27FC236}">
                  <a16:creationId xmlns:a16="http://schemas.microsoft.com/office/drawing/2014/main" id="{9A27D45F-46DA-E023-4A14-392A416DE39D}"/>
                </a:ext>
              </a:extLst>
            </p:cNvPr>
            <p:cNvSpPr/>
            <p:nvPr/>
          </p:nvSpPr>
          <p:spPr>
            <a:xfrm>
              <a:off x="3054299" y="2703865"/>
              <a:ext cx="3685582" cy="1138887"/>
            </a:xfrm>
            <a:prstGeom prst="roundRect">
              <a:avLst>
                <a:gd name="adj" fmla="val 50000"/>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anrope"/>
                <a:ea typeface="+mn-ea"/>
                <a:cs typeface="+mn-cs"/>
              </a:endParaRPr>
            </a:p>
          </p:txBody>
        </p:sp>
        <p:sp>
          <p:nvSpPr>
            <p:cNvPr id="42" name="TextBox 41">
              <a:extLst>
                <a:ext uri="{FF2B5EF4-FFF2-40B4-BE49-F238E27FC236}">
                  <a16:creationId xmlns:a16="http://schemas.microsoft.com/office/drawing/2014/main" id="{8A436E3A-AE65-5AFF-FD37-D07DE84CF59D}"/>
                </a:ext>
              </a:extLst>
            </p:cNvPr>
            <p:cNvSpPr txBox="1"/>
            <p:nvPr/>
          </p:nvSpPr>
          <p:spPr>
            <a:xfrm>
              <a:off x="3354862" y="2950142"/>
              <a:ext cx="3015375" cy="64633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ntonio" pitchFamily="2" charset="77"/>
                  <a:ea typeface="+mn-ea"/>
                  <a:cs typeface="+mn-cs"/>
                </a:rPr>
                <a:t>MARKET SHARE</a:t>
              </a:r>
              <a:endParaRPr kumimoji="0" lang="en-US" sz="4400" b="1" i="0" u="none" strike="noStrike" kern="1200" cap="none" spc="0" normalizeH="0" baseline="0" noProof="0">
                <a:ln>
                  <a:noFill/>
                </a:ln>
                <a:solidFill>
                  <a:srgbClr val="FFFFFF"/>
                </a:solidFill>
                <a:effectLst/>
                <a:uLnTx/>
                <a:uFillTx/>
                <a:latin typeface="Antonio" pitchFamily="2" charset="77"/>
                <a:ea typeface="+mn-ea"/>
                <a:cs typeface="+mn-cs"/>
              </a:endParaRPr>
            </a:p>
          </p:txBody>
        </p:sp>
      </p:grpSp>
      <p:graphicFrame>
        <p:nvGraphicFramePr>
          <p:cNvPr id="43" name="Chart 42">
            <a:extLst>
              <a:ext uri="{FF2B5EF4-FFF2-40B4-BE49-F238E27FC236}">
                <a16:creationId xmlns:a16="http://schemas.microsoft.com/office/drawing/2014/main" id="{18559014-A4B3-9428-BBCE-EBF4CFBE29C7}"/>
              </a:ext>
            </a:extLst>
          </p:cNvPr>
          <p:cNvGraphicFramePr/>
          <p:nvPr>
            <p:extLst>
              <p:ext uri="{D42A27DB-BD31-4B8C-83A1-F6EECF244321}">
                <p14:modId xmlns:p14="http://schemas.microsoft.com/office/powerpoint/2010/main" val="8781932"/>
              </p:ext>
            </p:extLst>
          </p:nvPr>
        </p:nvGraphicFramePr>
        <p:xfrm>
          <a:off x="6799218" y="3942633"/>
          <a:ext cx="4698981" cy="422953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4" name="Chart 43">
            <a:extLst>
              <a:ext uri="{FF2B5EF4-FFF2-40B4-BE49-F238E27FC236}">
                <a16:creationId xmlns:a16="http://schemas.microsoft.com/office/drawing/2014/main" id="{273F3475-ABB2-4F8F-BDD8-7413B38E7AD9}"/>
              </a:ext>
            </a:extLst>
          </p:cNvPr>
          <p:cNvGraphicFramePr/>
          <p:nvPr>
            <p:extLst>
              <p:ext uri="{D42A27DB-BD31-4B8C-83A1-F6EECF244321}">
                <p14:modId xmlns:p14="http://schemas.microsoft.com/office/powerpoint/2010/main" val="1791514472"/>
              </p:ext>
            </p:extLst>
          </p:nvPr>
        </p:nvGraphicFramePr>
        <p:xfrm>
          <a:off x="12440324" y="3695700"/>
          <a:ext cx="4698981" cy="4476463"/>
        </p:xfrm>
        <a:graphic>
          <a:graphicData uri="http://schemas.openxmlformats.org/drawingml/2006/chart">
            <c:chart xmlns:c="http://schemas.openxmlformats.org/drawingml/2006/chart" xmlns:r="http://schemas.openxmlformats.org/officeDocument/2006/relationships" r:id="rId7"/>
          </a:graphicData>
        </a:graphic>
      </p:graphicFrame>
      <p:sp>
        <p:nvSpPr>
          <p:cNvPr id="45" name="TextBox 44">
            <a:extLst>
              <a:ext uri="{FF2B5EF4-FFF2-40B4-BE49-F238E27FC236}">
                <a16:creationId xmlns:a16="http://schemas.microsoft.com/office/drawing/2014/main" id="{52701A97-0725-6640-22BD-AD71A80CC82B}"/>
              </a:ext>
            </a:extLst>
          </p:cNvPr>
          <p:cNvSpPr txBox="1"/>
          <p:nvPr/>
        </p:nvSpPr>
        <p:spPr>
          <a:xfrm>
            <a:off x="1600200" y="6685334"/>
            <a:ext cx="838200" cy="52322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a:ln>
                  <a:noFill/>
                </a:ln>
                <a:solidFill>
                  <a:srgbClr val="E380B8"/>
                </a:solidFill>
                <a:effectLst/>
                <a:uLnTx/>
                <a:uFillTx/>
                <a:latin typeface="Manrope ExtraBold" pitchFamily="2" charset="0"/>
              </a:rPr>
              <a:t>8%</a:t>
            </a:r>
          </a:p>
        </p:txBody>
      </p:sp>
      <p:sp>
        <p:nvSpPr>
          <p:cNvPr id="46" name="TextBox 45">
            <a:extLst>
              <a:ext uri="{FF2B5EF4-FFF2-40B4-BE49-F238E27FC236}">
                <a16:creationId xmlns:a16="http://schemas.microsoft.com/office/drawing/2014/main" id="{9DAB2581-D067-85BB-4363-479B382BB0BB}"/>
              </a:ext>
            </a:extLst>
          </p:cNvPr>
          <p:cNvSpPr txBox="1"/>
          <p:nvPr/>
        </p:nvSpPr>
        <p:spPr>
          <a:xfrm>
            <a:off x="2994643" y="5829300"/>
            <a:ext cx="1007083" cy="52322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a:ln>
                  <a:noFill/>
                </a:ln>
                <a:solidFill>
                  <a:srgbClr val="D70C7D"/>
                </a:solidFill>
                <a:effectLst/>
                <a:uLnTx/>
                <a:uFillTx/>
                <a:latin typeface="Manrope ExtraBold" pitchFamily="2" charset="0"/>
              </a:rPr>
              <a:t>28%</a:t>
            </a:r>
          </a:p>
        </p:txBody>
      </p:sp>
      <p:sp>
        <p:nvSpPr>
          <p:cNvPr id="48" name="TextBox 47">
            <a:extLst>
              <a:ext uri="{FF2B5EF4-FFF2-40B4-BE49-F238E27FC236}">
                <a16:creationId xmlns:a16="http://schemas.microsoft.com/office/drawing/2014/main" id="{A0641D65-D8E8-BDE0-1744-46CA1D19C922}"/>
              </a:ext>
            </a:extLst>
          </p:cNvPr>
          <p:cNvSpPr txBox="1"/>
          <p:nvPr/>
        </p:nvSpPr>
        <p:spPr>
          <a:xfrm>
            <a:off x="4492703" y="5829300"/>
            <a:ext cx="1007083" cy="52322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a:ln>
                  <a:noFill/>
                </a:ln>
                <a:solidFill>
                  <a:schemeClr val="bg1">
                    <a:lumMod val="75000"/>
                  </a:schemeClr>
                </a:solidFill>
                <a:effectLst/>
                <a:uLnTx/>
                <a:uFillTx/>
                <a:latin typeface="Manrope ExtraBold" pitchFamily="2" charset="0"/>
              </a:rPr>
              <a:t>28%</a:t>
            </a:r>
          </a:p>
        </p:txBody>
      </p:sp>
      <p:pic>
        <p:nvPicPr>
          <p:cNvPr id="5" name="Picture 4" descr="A white letter on a black background&#10;&#10;Description automatically generated">
            <a:extLst>
              <a:ext uri="{FF2B5EF4-FFF2-40B4-BE49-F238E27FC236}">
                <a16:creationId xmlns:a16="http://schemas.microsoft.com/office/drawing/2014/main" id="{7E37C0A3-16A5-A667-B04D-21BF3BB3F6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71767" y="9343202"/>
            <a:ext cx="2413234" cy="496773"/>
          </a:xfrm>
          <a:prstGeom prst="rect">
            <a:avLst/>
          </a:prstGeom>
        </p:spPr>
      </p:pic>
      <p:grpSp>
        <p:nvGrpSpPr>
          <p:cNvPr id="61" name="Group 60">
            <a:extLst>
              <a:ext uri="{FF2B5EF4-FFF2-40B4-BE49-F238E27FC236}">
                <a16:creationId xmlns:a16="http://schemas.microsoft.com/office/drawing/2014/main" id="{63818EC4-2D01-33AC-7B5E-1DE40C21A625}"/>
              </a:ext>
            </a:extLst>
          </p:cNvPr>
          <p:cNvGrpSpPr/>
          <p:nvPr/>
        </p:nvGrpSpPr>
        <p:grpSpPr>
          <a:xfrm>
            <a:off x="1641405" y="8209999"/>
            <a:ext cx="15001298" cy="811236"/>
            <a:chOff x="1641405" y="8209999"/>
            <a:chExt cx="15001298" cy="811236"/>
          </a:xfrm>
        </p:grpSpPr>
        <p:grpSp>
          <p:nvGrpSpPr>
            <p:cNvPr id="62" name="Group 61">
              <a:extLst>
                <a:ext uri="{FF2B5EF4-FFF2-40B4-BE49-F238E27FC236}">
                  <a16:creationId xmlns:a16="http://schemas.microsoft.com/office/drawing/2014/main" id="{7857431C-AAA0-C604-0EBC-64ABC8026BB1}"/>
                </a:ext>
              </a:extLst>
            </p:cNvPr>
            <p:cNvGrpSpPr/>
            <p:nvPr/>
          </p:nvGrpSpPr>
          <p:grpSpPr>
            <a:xfrm>
              <a:off x="1641405" y="8209999"/>
              <a:ext cx="3717213" cy="811236"/>
              <a:chOff x="1641405" y="8209999"/>
              <a:chExt cx="3717213" cy="811236"/>
            </a:xfrm>
          </p:grpSpPr>
          <p:grpSp>
            <p:nvGrpSpPr>
              <p:cNvPr id="85" name="Group 84">
                <a:extLst>
                  <a:ext uri="{FF2B5EF4-FFF2-40B4-BE49-F238E27FC236}">
                    <a16:creationId xmlns:a16="http://schemas.microsoft.com/office/drawing/2014/main" id="{B6441AAF-AB29-FC8C-AC00-869D57FED07F}"/>
                  </a:ext>
                </a:extLst>
              </p:cNvPr>
              <p:cNvGrpSpPr/>
              <p:nvPr/>
            </p:nvGrpSpPr>
            <p:grpSpPr>
              <a:xfrm>
                <a:off x="1641405" y="8209999"/>
                <a:ext cx="2262397" cy="811236"/>
                <a:chOff x="1641405" y="8209999"/>
                <a:chExt cx="2262397" cy="811236"/>
              </a:xfrm>
            </p:grpSpPr>
            <p:grpSp>
              <p:nvGrpSpPr>
                <p:cNvPr id="89" name="Group 88">
                  <a:extLst>
                    <a:ext uri="{FF2B5EF4-FFF2-40B4-BE49-F238E27FC236}">
                      <a16:creationId xmlns:a16="http://schemas.microsoft.com/office/drawing/2014/main" id="{848745D5-B05D-1129-48D5-3E1805B4E444}"/>
                    </a:ext>
                  </a:extLst>
                </p:cNvPr>
                <p:cNvGrpSpPr/>
                <p:nvPr/>
              </p:nvGrpSpPr>
              <p:grpSpPr>
                <a:xfrm>
                  <a:off x="1641405" y="8209999"/>
                  <a:ext cx="811236" cy="811236"/>
                  <a:chOff x="1600200" y="8209999"/>
                  <a:chExt cx="811236" cy="811236"/>
                </a:xfrm>
              </p:grpSpPr>
              <p:sp>
                <p:nvSpPr>
                  <p:cNvPr id="93" name="Oval 92">
                    <a:extLst>
                      <a:ext uri="{FF2B5EF4-FFF2-40B4-BE49-F238E27FC236}">
                        <a16:creationId xmlns:a16="http://schemas.microsoft.com/office/drawing/2014/main" id="{346DB384-1F44-9722-3F34-C2E89B8AC197}"/>
                      </a:ext>
                    </a:extLst>
                  </p:cNvPr>
                  <p:cNvSpPr/>
                  <p:nvPr/>
                </p:nvSpPr>
                <p:spPr>
                  <a:xfrm>
                    <a:off x="1600200" y="8209999"/>
                    <a:ext cx="811236" cy="811236"/>
                  </a:xfrm>
                  <a:prstGeom prst="ellipse">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4" name="Graphic 93" descr="Television with solid fill">
                    <a:extLst>
                      <a:ext uri="{FF2B5EF4-FFF2-40B4-BE49-F238E27FC236}">
                        <a16:creationId xmlns:a16="http://schemas.microsoft.com/office/drawing/2014/main" id="{834CD109-4B1B-C2EF-D985-2BFDE9612E6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77218" y="8387017"/>
                    <a:ext cx="457200" cy="457200"/>
                  </a:xfrm>
                  <a:prstGeom prst="rect">
                    <a:avLst/>
                  </a:prstGeom>
                </p:spPr>
              </p:pic>
            </p:grpSp>
            <p:grpSp>
              <p:nvGrpSpPr>
                <p:cNvPr id="90" name="Group 89">
                  <a:extLst>
                    <a:ext uri="{FF2B5EF4-FFF2-40B4-BE49-F238E27FC236}">
                      <a16:creationId xmlns:a16="http://schemas.microsoft.com/office/drawing/2014/main" id="{45191F72-AC1F-DA5E-8236-39FA5AC1AEF1}"/>
                    </a:ext>
                  </a:extLst>
                </p:cNvPr>
                <p:cNvGrpSpPr/>
                <p:nvPr/>
              </p:nvGrpSpPr>
              <p:grpSpPr>
                <a:xfrm>
                  <a:off x="3092566" y="8209999"/>
                  <a:ext cx="811236" cy="811236"/>
                  <a:chOff x="6415088" y="8209999"/>
                  <a:chExt cx="811236" cy="811236"/>
                </a:xfrm>
              </p:grpSpPr>
              <p:sp>
                <p:nvSpPr>
                  <p:cNvPr id="91" name="Oval 90">
                    <a:extLst>
                      <a:ext uri="{FF2B5EF4-FFF2-40B4-BE49-F238E27FC236}">
                        <a16:creationId xmlns:a16="http://schemas.microsoft.com/office/drawing/2014/main" id="{1D477136-76D6-9416-C812-88F9D25A39BE}"/>
                      </a:ext>
                    </a:extLst>
                  </p:cNvPr>
                  <p:cNvSpPr/>
                  <p:nvPr/>
                </p:nvSpPr>
                <p:spPr>
                  <a:xfrm>
                    <a:off x="6415088" y="8209999"/>
                    <a:ext cx="811236" cy="811236"/>
                  </a:xfrm>
                  <a:prstGeom prst="ellipse">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Graphic 91" descr="Thumbs up sign with solid fill">
                    <a:extLst>
                      <a:ext uri="{FF2B5EF4-FFF2-40B4-BE49-F238E27FC236}">
                        <a16:creationId xmlns:a16="http://schemas.microsoft.com/office/drawing/2014/main" id="{37C30D09-F075-1282-D68F-0F91E5F3B5C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89047" y="8355109"/>
                    <a:ext cx="463318" cy="463318"/>
                  </a:xfrm>
                  <a:prstGeom prst="rect">
                    <a:avLst/>
                  </a:prstGeom>
                </p:spPr>
              </p:pic>
            </p:grpSp>
          </p:grpSp>
          <p:grpSp>
            <p:nvGrpSpPr>
              <p:cNvPr id="86" name="Group 85">
                <a:extLst>
                  <a:ext uri="{FF2B5EF4-FFF2-40B4-BE49-F238E27FC236}">
                    <a16:creationId xmlns:a16="http://schemas.microsoft.com/office/drawing/2014/main" id="{6D56B0A8-41BB-411A-9A8F-3D555C51E506}"/>
                  </a:ext>
                </a:extLst>
              </p:cNvPr>
              <p:cNvGrpSpPr/>
              <p:nvPr/>
            </p:nvGrpSpPr>
            <p:grpSpPr>
              <a:xfrm>
                <a:off x="4547382" y="8209999"/>
                <a:ext cx="811236" cy="811236"/>
                <a:chOff x="9067800" y="8209999"/>
                <a:chExt cx="811236" cy="811236"/>
              </a:xfrm>
            </p:grpSpPr>
            <p:sp>
              <p:nvSpPr>
                <p:cNvPr id="87" name="Oval 86">
                  <a:extLst>
                    <a:ext uri="{FF2B5EF4-FFF2-40B4-BE49-F238E27FC236}">
                      <a16:creationId xmlns:a16="http://schemas.microsoft.com/office/drawing/2014/main" id="{FE9D38F9-2C0A-13ED-EA45-4AFE16B176C6}"/>
                    </a:ext>
                  </a:extLst>
                </p:cNvPr>
                <p:cNvSpPr/>
                <p:nvPr/>
              </p:nvSpPr>
              <p:spPr>
                <a:xfrm>
                  <a:off x="9067800" y="8209999"/>
                  <a:ext cx="811236" cy="811236"/>
                </a:xfrm>
                <a:prstGeom prst="ellipse">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Graphic 87" descr="Laptop with solid fill">
                  <a:extLst>
                    <a:ext uri="{FF2B5EF4-FFF2-40B4-BE49-F238E27FC236}">
                      <a16:creationId xmlns:a16="http://schemas.microsoft.com/office/drawing/2014/main" id="{C96992AC-C602-4320-D600-967F9904642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196616" y="8332590"/>
                  <a:ext cx="553604" cy="553604"/>
                </a:xfrm>
                <a:prstGeom prst="rect">
                  <a:avLst/>
                </a:prstGeom>
              </p:spPr>
            </p:pic>
          </p:grpSp>
        </p:grpSp>
        <p:grpSp>
          <p:nvGrpSpPr>
            <p:cNvPr id="63" name="Group 62">
              <a:extLst>
                <a:ext uri="{FF2B5EF4-FFF2-40B4-BE49-F238E27FC236}">
                  <a16:creationId xmlns:a16="http://schemas.microsoft.com/office/drawing/2014/main" id="{F7FF2982-4C9B-8F35-2933-83E2440105C3}"/>
                </a:ext>
              </a:extLst>
            </p:cNvPr>
            <p:cNvGrpSpPr/>
            <p:nvPr/>
          </p:nvGrpSpPr>
          <p:grpSpPr>
            <a:xfrm>
              <a:off x="7283447" y="8209999"/>
              <a:ext cx="3717213" cy="811236"/>
              <a:chOff x="1641405" y="8209999"/>
              <a:chExt cx="3717213" cy="811236"/>
            </a:xfrm>
          </p:grpSpPr>
          <p:grpSp>
            <p:nvGrpSpPr>
              <p:cNvPr id="75" name="Group 74">
                <a:extLst>
                  <a:ext uri="{FF2B5EF4-FFF2-40B4-BE49-F238E27FC236}">
                    <a16:creationId xmlns:a16="http://schemas.microsoft.com/office/drawing/2014/main" id="{EC9A281E-DAA1-27E9-7864-AB62429D8C85}"/>
                  </a:ext>
                </a:extLst>
              </p:cNvPr>
              <p:cNvGrpSpPr/>
              <p:nvPr/>
            </p:nvGrpSpPr>
            <p:grpSpPr>
              <a:xfrm>
                <a:off x="1641405" y="8209999"/>
                <a:ext cx="2262397" cy="811236"/>
                <a:chOff x="1641405" y="8209999"/>
                <a:chExt cx="2262397" cy="811236"/>
              </a:xfrm>
            </p:grpSpPr>
            <p:grpSp>
              <p:nvGrpSpPr>
                <p:cNvPr id="79" name="Group 78">
                  <a:extLst>
                    <a:ext uri="{FF2B5EF4-FFF2-40B4-BE49-F238E27FC236}">
                      <a16:creationId xmlns:a16="http://schemas.microsoft.com/office/drawing/2014/main" id="{EE010A6F-184D-3007-F282-1BC492F8B574}"/>
                    </a:ext>
                  </a:extLst>
                </p:cNvPr>
                <p:cNvGrpSpPr/>
                <p:nvPr/>
              </p:nvGrpSpPr>
              <p:grpSpPr>
                <a:xfrm>
                  <a:off x="1641405" y="8209999"/>
                  <a:ext cx="811236" cy="811236"/>
                  <a:chOff x="1600200" y="8209999"/>
                  <a:chExt cx="811236" cy="811236"/>
                </a:xfrm>
              </p:grpSpPr>
              <p:sp>
                <p:nvSpPr>
                  <p:cNvPr id="83" name="Oval 82">
                    <a:extLst>
                      <a:ext uri="{FF2B5EF4-FFF2-40B4-BE49-F238E27FC236}">
                        <a16:creationId xmlns:a16="http://schemas.microsoft.com/office/drawing/2014/main" id="{E4557E8A-6CE3-5278-387A-925BB69A2072}"/>
                      </a:ext>
                    </a:extLst>
                  </p:cNvPr>
                  <p:cNvSpPr/>
                  <p:nvPr/>
                </p:nvSpPr>
                <p:spPr>
                  <a:xfrm>
                    <a:off x="1600200" y="8209999"/>
                    <a:ext cx="811236" cy="811236"/>
                  </a:xfrm>
                  <a:prstGeom prst="ellipse">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4" name="Graphic 83" descr="Television with solid fill">
                    <a:extLst>
                      <a:ext uri="{FF2B5EF4-FFF2-40B4-BE49-F238E27FC236}">
                        <a16:creationId xmlns:a16="http://schemas.microsoft.com/office/drawing/2014/main" id="{2B985552-297C-EA14-021E-B7A8A144C6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77218" y="8387017"/>
                    <a:ext cx="457200" cy="457200"/>
                  </a:xfrm>
                  <a:prstGeom prst="rect">
                    <a:avLst/>
                  </a:prstGeom>
                </p:spPr>
              </p:pic>
            </p:grpSp>
            <p:grpSp>
              <p:nvGrpSpPr>
                <p:cNvPr id="80" name="Group 79">
                  <a:extLst>
                    <a:ext uri="{FF2B5EF4-FFF2-40B4-BE49-F238E27FC236}">
                      <a16:creationId xmlns:a16="http://schemas.microsoft.com/office/drawing/2014/main" id="{EE32F28C-AB71-8596-4F62-4DD342F9A00B}"/>
                    </a:ext>
                  </a:extLst>
                </p:cNvPr>
                <p:cNvGrpSpPr/>
                <p:nvPr/>
              </p:nvGrpSpPr>
              <p:grpSpPr>
                <a:xfrm>
                  <a:off x="3092566" y="8209999"/>
                  <a:ext cx="811236" cy="811236"/>
                  <a:chOff x="6415088" y="8209999"/>
                  <a:chExt cx="811236" cy="811236"/>
                </a:xfrm>
              </p:grpSpPr>
              <p:sp>
                <p:nvSpPr>
                  <p:cNvPr id="81" name="Oval 80">
                    <a:extLst>
                      <a:ext uri="{FF2B5EF4-FFF2-40B4-BE49-F238E27FC236}">
                        <a16:creationId xmlns:a16="http://schemas.microsoft.com/office/drawing/2014/main" id="{ACD44DE5-B286-5278-1A85-F90F837B462B}"/>
                      </a:ext>
                    </a:extLst>
                  </p:cNvPr>
                  <p:cNvSpPr/>
                  <p:nvPr/>
                </p:nvSpPr>
                <p:spPr>
                  <a:xfrm>
                    <a:off x="6415088" y="8209999"/>
                    <a:ext cx="811236" cy="811236"/>
                  </a:xfrm>
                  <a:prstGeom prst="ellipse">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Graphic 81" descr="Thumbs up sign with solid fill">
                    <a:extLst>
                      <a:ext uri="{FF2B5EF4-FFF2-40B4-BE49-F238E27FC236}">
                        <a16:creationId xmlns:a16="http://schemas.microsoft.com/office/drawing/2014/main" id="{5B91CEE9-1958-1F35-AEA1-F1B49D5E357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89047" y="8355109"/>
                    <a:ext cx="463318" cy="463318"/>
                  </a:xfrm>
                  <a:prstGeom prst="rect">
                    <a:avLst/>
                  </a:prstGeom>
                </p:spPr>
              </p:pic>
            </p:grpSp>
          </p:grpSp>
          <p:grpSp>
            <p:nvGrpSpPr>
              <p:cNvPr id="76" name="Group 75">
                <a:extLst>
                  <a:ext uri="{FF2B5EF4-FFF2-40B4-BE49-F238E27FC236}">
                    <a16:creationId xmlns:a16="http://schemas.microsoft.com/office/drawing/2014/main" id="{4DE9EA8A-919B-CD09-5C17-B8C094B60F1B}"/>
                  </a:ext>
                </a:extLst>
              </p:cNvPr>
              <p:cNvGrpSpPr/>
              <p:nvPr/>
            </p:nvGrpSpPr>
            <p:grpSpPr>
              <a:xfrm>
                <a:off x="4547382" y="8209999"/>
                <a:ext cx="811236" cy="811236"/>
                <a:chOff x="9067800" y="8209999"/>
                <a:chExt cx="811236" cy="811236"/>
              </a:xfrm>
            </p:grpSpPr>
            <p:sp>
              <p:nvSpPr>
                <p:cNvPr id="77" name="Oval 76">
                  <a:extLst>
                    <a:ext uri="{FF2B5EF4-FFF2-40B4-BE49-F238E27FC236}">
                      <a16:creationId xmlns:a16="http://schemas.microsoft.com/office/drawing/2014/main" id="{227EC525-B9DC-45F9-8993-D2AACC77A528}"/>
                    </a:ext>
                  </a:extLst>
                </p:cNvPr>
                <p:cNvSpPr/>
                <p:nvPr/>
              </p:nvSpPr>
              <p:spPr>
                <a:xfrm>
                  <a:off x="9067800" y="8209999"/>
                  <a:ext cx="811236" cy="811236"/>
                </a:xfrm>
                <a:prstGeom prst="ellipse">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8" name="Graphic 77" descr="Laptop with solid fill">
                  <a:extLst>
                    <a:ext uri="{FF2B5EF4-FFF2-40B4-BE49-F238E27FC236}">
                      <a16:creationId xmlns:a16="http://schemas.microsoft.com/office/drawing/2014/main" id="{71766A9D-2DC4-18AC-30EB-E3F00C3F225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196616" y="8332590"/>
                  <a:ext cx="553604" cy="553604"/>
                </a:xfrm>
                <a:prstGeom prst="rect">
                  <a:avLst/>
                </a:prstGeom>
              </p:spPr>
            </p:pic>
          </p:grpSp>
        </p:grpSp>
        <p:grpSp>
          <p:nvGrpSpPr>
            <p:cNvPr id="64" name="Group 63">
              <a:extLst>
                <a:ext uri="{FF2B5EF4-FFF2-40B4-BE49-F238E27FC236}">
                  <a16:creationId xmlns:a16="http://schemas.microsoft.com/office/drawing/2014/main" id="{6F68063B-7905-AB75-8A26-57486720615F}"/>
                </a:ext>
              </a:extLst>
            </p:cNvPr>
            <p:cNvGrpSpPr/>
            <p:nvPr/>
          </p:nvGrpSpPr>
          <p:grpSpPr>
            <a:xfrm>
              <a:off x="12925490" y="8209999"/>
              <a:ext cx="3717213" cy="811236"/>
              <a:chOff x="1641405" y="8209999"/>
              <a:chExt cx="3717213" cy="811236"/>
            </a:xfrm>
          </p:grpSpPr>
          <p:grpSp>
            <p:nvGrpSpPr>
              <p:cNvPr id="65" name="Group 64">
                <a:extLst>
                  <a:ext uri="{FF2B5EF4-FFF2-40B4-BE49-F238E27FC236}">
                    <a16:creationId xmlns:a16="http://schemas.microsoft.com/office/drawing/2014/main" id="{98DC86E1-D53F-D31F-5410-327107E33702}"/>
                  </a:ext>
                </a:extLst>
              </p:cNvPr>
              <p:cNvGrpSpPr/>
              <p:nvPr/>
            </p:nvGrpSpPr>
            <p:grpSpPr>
              <a:xfrm>
                <a:off x="1641405" y="8209999"/>
                <a:ext cx="2262397" cy="811236"/>
                <a:chOff x="1641405" y="8209999"/>
                <a:chExt cx="2262397" cy="811236"/>
              </a:xfrm>
            </p:grpSpPr>
            <p:grpSp>
              <p:nvGrpSpPr>
                <p:cNvPr id="69" name="Group 68">
                  <a:extLst>
                    <a:ext uri="{FF2B5EF4-FFF2-40B4-BE49-F238E27FC236}">
                      <a16:creationId xmlns:a16="http://schemas.microsoft.com/office/drawing/2014/main" id="{81628798-0851-BCDD-DFB7-DB0A60D82316}"/>
                    </a:ext>
                  </a:extLst>
                </p:cNvPr>
                <p:cNvGrpSpPr/>
                <p:nvPr/>
              </p:nvGrpSpPr>
              <p:grpSpPr>
                <a:xfrm>
                  <a:off x="1641405" y="8209999"/>
                  <a:ext cx="811236" cy="811236"/>
                  <a:chOff x="1600200" y="8209999"/>
                  <a:chExt cx="811236" cy="811236"/>
                </a:xfrm>
              </p:grpSpPr>
              <p:sp>
                <p:nvSpPr>
                  <p:cNvPr id="73" name="Oval 72">
                    <a:extLst>
                      <a:ext uri="{FF2B5EF4-FFF2-40B4-BE49-F238E27FC236}">
                        <a16:creationId xmlns:a16="http://schemas.microsoft.com/office/drawing/2014/main" id="{7287A007-CF83-DC13-9ECA-4F3F824DCECF}"/>
                      </a:ext>
                    </a:extLst>
                  </p:cNvPr>
                  <p:cNvSpPr/>
                  <p:nvPr/>
                </p:nvSpPr>
                <p:spPr>
                  <a:xfrm>
                    <a:off x="1600200" y="8209999"/>
                    <a:ext cx="811236" cy="811236"/>
                  </a:xfrm>
                  <a:prstGeom prst="ellipse">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Graphic 73" descr="Television with solid fill">
                    <a:extLst>
                      <a:ext uri="{FF2B5EF4-FFF2-40B4-BE49-F238E27FC236}">
                        <a16:creationId xmlns:a16="http://schemas.microsoft.com/office/drawing/2014/main" id="{FC5DA061-22F6-76E0-B019-B1AA3C9FAB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77218" y="8387017"/>
                    <a:ext cx="457200" cy="457200"/>
                  </a:xfrm>
                  <a:prstGeom prst="rect">
                    <a:avLst/>
                  </a:prstGeom>
                </p:spPr>
              </p:pic>
            </p:grpSp>
            <p:grpSp>
              <p:nvGrpSpPr>
                <p:cNvPr id="70" name="Group 69">
                  <a:extLst>
                    <a:ext uri="{FF2B5EF4-FFF2-40B4-BE49-F238E27FC236}">
                      <a16:creationId xmlns:a16="http://schemas.microsoft.com/office/drawing/2014/main" id="{BF27D33E-3444-BBE5-E656-10B9EDF2F2C3}"/>
                    </a:ext>
                  </a:extLst>
                </p:cNvPr>
                <p:cNvGrpSpPr/>
                <p:nvPr/>
              </p:nvGrpSpPr>
              <p:grpSpPr>
                <a:xfrm>
                  <a:off x="3092566" y="8209999"/>
                  <a:ext cx="811236" cy="811236"/>
                  <a:chOff x="6415088" y="8209999"/>
                  <a:chExt cx="811236" cy="811236"/>
                </a:xfrm>
              </p:grpSpPr>
              <p:sp>
                <p:nvSpPr>
                  <p:cNvPr id="71" name="Oval 70">
                    <a:extLst>
                      <a:ext uri="{FF2B5EF4-FFF2-40B4-BE49-F238E27FC236}">
                        <a16:creationId xmlns:a16="http://schemas.microsoft.com/office/drawing/2014/main" id="{63169FEB-C870-12F4-80AC-721AE464F41B}"/>
                      </a:ext>
                    </a:extLst>
                  </p:cNvPr>
                  <p:cNvSpPr/>
                  <p:nvPr/>
                </p:nvSpPr>
                <p:spPr>
                  <a:xfrm>
                    <a:off x="6415088" y="8209999"/>
                    <a:ext cx="811236" cy="811236"/>
                  </a:xfrm>
                  <a:prstGeom prst="ellipse">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2" name="Graphic 71" descr="Thumbs up sign with solid fill">
                    <a:extLst>
                      <a:ext uri="{FF2B5EF4-FFF2-40B4-BE49-F238E27FC236}">
                        <a16:creationId xmlns:a16="http://schemas.microsoft.com/office/drawing/2014/main" id="{8FB683C8-B7FD-06D8-0270-92A82F84577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89047" y="8355109"/>
                    <a:ext cx="463318" cy="463318"/>
                  </a:xfrm>
                  <a:prstGeom prst="rect">
                    <a:avLst/>
                  </a:prstGeom>
                </p:spPr>
              </p:pic>
            </p:grpSp>
          </p:grpSp>
          <p:grpSp>
            <p:nvGrpSpPr>
              <p:cNvPr id="66" name="Group 65">
                <a:extLst>
                  <a:ext uri="{FF2B5EF4-FFF2-40B4-BE49-F238E27FC236}">
                    <a16:creationId xmlns:a16="http://schemas.microsoft.com/office/drawing/2014/main" id="{28D6695F-8F81-032E-148C-9FDA1B145B1B}"/>
                  </a:ext>
                </a:extLst>
              </p:cNvPr>
              <p:cNvGrpSpPr/>
              <p:nvPr/>
            </p:nvGrpSpPr>
            <p:grpSpPr>
              <a:xfrm>
                <a:off x="4547382" y="8209999"/>
                <a:ext cx="811236" cy="811236"/>
                <a:chOff x="9067800" y="8209999"/>
                <a:chExt cx="811236" cy="811236"/>
              </a:xfrm>
            </p:grpSpPr>
            <p:sp>
              <p:nvSpPr>
                <p:cNvPr id="67" name="Oval 66">
                  <a:extLst>
                    <a:ext uri="{FF2B5EF4-FFF2-40B4-BE49-F238E27FC236}">
                      <a16:creationId xmlns:a16="http://schemas.microsoft.com/office/drawing/2014/main" id="{21BC6CF7-EDB6-3EB1-E037-3170298282B2}"/>
                    </a:ext>
                  </a:extLst>
                </p:cNvPr>
                <p:cNvSpPr/>
                <p:nvPr/>
              </p:nvSpPr>
              <p:spPr>
                <a:xfrm>
                  <a:off x="9067800" y="8209999"/>
                  <a:ext cx="811236" cy="811236"/>
                </a:xfrm>
                <a:prstGeom prst="ellipse">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Graphic 67" descr="Laptop with solid fill">
                  <a:extLst>
                    <a:ext uri="{FF2B5EF4-FFF2-40B4-BE49-F238E27FC236}">
                      <a16:creationId xmlns:a16="http://schemas.microsoft.com/office/drawing/2014/main" id="{064B1F34-8114-813D-F4E5-23E60304219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196616" y="8332590"/>
                  <a:ext cx="553604" cy="553604"/>
                </a:xfrm>
                <a:prstGeom prst="rect">
                  <a:avLst/>
                </a:prstGeom>
              </p:spPr>
            </p:pic>
          </p:grpSp>
        </p:grpSp>
      </p:grpSp>
    </p:spTree>
    <p:extLst>
      <p:ext uri="{BB962C8B-B14F-4D97-AF65-F5344CB8AC3E}">
        <p14:creationId xmlns:p14="http://schemas.microsoft.com/office/powerpoint/2010/main" val="831050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pattFill prst="pct90">
          <a:fgClr>
            <a:srgbClr val="D70C7D"/>
          </a:fgClr>
          <a:bgClr>
            <a:srgbClr val="E380B8"/>
          </a:bgClr>
        </a:pattFill>
        <a:effectLst/>
      </p:bgPr>
    </p:bg>
    <p:spTree>
      <p:nvGrpSpPr>
        <p:cNvPr id="1" name="">
          <a:extLst>
            <a:ext uri="{FF2B5EF4-FFF2-40B4-BE49-F238E27FC236}">
              <a16:creationId xmlns:a16="http://schemas.microsoft.com/office/drawing/2014/main" id="{FB3189C7-16A5-2C33-112B-C9C45412D251}"/>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677233AA-8662-2492-2730-7A9E134A067F}"/>
              </a:ext>
            </a:extLst>
          </p:cNvPr>
          <p:cNvSpPr txBox="1"/>
          <p:nvPr/>
        </p:nvSpPr>
        <p:spPr>
          <a:xfrm>
            <a:off x="881063" y="9390626"/>
            <a:ext cx="8262937" cy="36933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lumMod val="95000"/>
                  </a:schemeClr>
                </a:solidFill>
                <a:effectLst/>
                <a:uLnTx/>
                <a:uFillTx/>
                <a:latin typeface="Manrope"/>
                <a:ea typeface="+mn-ea"/>
                <a:cs typeface="+mn-cs"/>
              </a:rPr>
              <a:t>Source: IPA Databank case studies 2014-2024 </a:t>
            </a:r>
          </a:p>
        </p:txBody>
      </p:sp>
      <p:sp>
        <p:nvSpPr>
          <p:cNvPr id="35" name="Freeform 6">
            <a:extLst>
              <a:ext uri="{FF2B5EF4-FFF2-40B4-BE49-F238E27FC236}">
                <a16:creationId xmlns:a16="http://schemas.microsoft.com/office/drawing/2014/main" id="{3862BD6A-EE91-E912-DDDD-C6D4DC17A393}"/>
              </a:ext>
            </a:extLst>
          </p:cNvPr>
          <p:cNvSpPr/>
          <p:nvPr/>
        </p:nvSpPr>
        <p:spPr>
          <a:xfrm>
            <a:off x="17005918" y="1028700"/>
            <a:ext cx="253382" cy="168614"/>
          </a:xfrm>
          <a:custGeom>
            <a:avLst/>
            <a:gdLst/>
            <a:ahLst/>
            <a:cxnLst/>
            <a:rect l="l" t="t" r="r" b="b"/>
            <a:pathLst>
              <a:path w="253382" h="168614">
                <a:moveTo>
                  <a:pt x="0" y="0"/>
                </a:moveTo>
                <a:lnTo>
                  <a:pt x="253382" y="0"/>
                </a:lnTo>
                <a:lnTo>
                  <a:pt x="253382" y="168614"/>
                </a:lnTo>
                <a:lnTo>
                  <a:pt x="0" y="1686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6" name="TextBox 35">
            <a:extLst>
              <a:ext uri="{FF2B5EF4-FFF2-40B4-BE49-F238E27FC236}">
                <a16:creationId xmlns:a16="http://schemas.microsoft.com/office/drawing/2014/main" id="{463F1A70-9D2C-705E-0AF4-399586300B79}"/>
              </a:ext>
            </a:extLst>
          </p:cNvPr>
          <p:cNvSpPr txBox="1"/>
          <p:nvPr/>
        </p:nvSpPr>
        <p:spPr>
          <a:xfrm>
            <a:off x="881063" y="695861"/>
            <a:ext cx="16525876" cy="132343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chemeClr val="bg1"/>
                </a:solidFill>
                <a:effectLst/>
                <a:uLnTx/>
                <a:uFillTx/>
                <a:latin typeface="Antonio" pitchFamily="2" charset="77"/>
                <a:ea typeface="+mn-ea"/>
                <a:cs typeface="+mn-cs"/>
              </a:rPr>
              <a:t>BRAND EFFECTS</a:t>
            </a:r>
          </a:p>
        </p:txBody>
      </p:sp>
      <p:pic>
        <p:nvPicPr>
          <p:cNvPr id="4" name="Picture 3" descr="A white letter on a black background&#10;&#10;Description automatically generated">
            <a:extLst>
              <a:ext uri="{FF2B5EF4-FFF2-40B4-BE49-F238E27FC236}">
                <a16:creationId xmlns:a16="http://schemas.microsoft.com/office/drawing/2014/main" id="{E0E7C235-31E1-C19B-B0FF-2795B25601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71767" y="9343202"/>
            <a:ext cx="2413234" cy="496773"/>
          </a:xfrm>
          <a:prstGeom prst="rect">
            <a:avLst/>
          </a:prstGeom>
        </p:spPr>
      </p:pic>
      <p:sp>
        <p:nvSpPr>
          <p:cNvPr id="23" name="Rounded Rectangle 22">
            <a:extLst>
              <a:ext uri="{FF2B5EF4-FFF2-40B4-BE49-F238E27FC236}">
                <a16:creationId xmlns:a16="http://schemas.microsoft.com/office/drawing/2014/main" id="{B92D70EE-540D-CF6B-D1C2-22EB698523E8}"/>
              </a:ext>
            </a:extLst>
          </p:cNvPr>
          <p:cNvSpPr/>
          <p:nvPr/>
        </p:nvSpPr>
        <p:spPr>
          <a:xfrm>
            <a:off x="9315316" y="3238500"/>
            <a:ext cx="7943983" cy="5377118"/>
          </a:xfrm>
          <a:prstGeom prst="roundRect">
            <a:avLst>
              <a:gd name="adj" fmla="val 6984"/>
            </a:avLst>
          </a:prstGeom>
          <a:solidFill>
            <a:schemeClr val="bg1"/>
          </a:solidFill>
          <a:ln>
            <a:noFill/>
          </a:ln>
          <a:effectLst>
            <a:outerShdw blurRad="381000" dist="127000" dir="2700000" algn="tl" rotWithShape="0">
              <a:prstClr val="black">
                <a:alpha val="40015"/>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Manrope"/>
              <a:ea typeface="+mn-ea"/>
              <a:cs typeface="+mn-cs"/>
            </a:endParaRPr>
          </a:p>
        </p:txBody>
      </p:sp>
      <p:sp>
        <p:nvSpPr>
          <p:cNvPr id="33" name="Rounded Rectangle 32">
            <a:extLst>
              <a:ext uri="{FF2B5EF4-FFF2-40B4-BE49-F238E27FC236}">
                <a16:creationId xmlns:a16="http://schemas.microsoft.com/office/drawing/2014/main" id="{418401DA-D12E-4D1E-6CB5-EA7A2C2B8B67}"/>
              </a:ext>
            </a:extLst>
          </p:cNvPr>
          <p:cNvSpPr/>
          <p:nvPr/>
        </p:nvSpPr>
        <p:spPr>
          <a:xfrm>
            <a:off x="881063" y="3238500"/>
            <a:ext cx="8091620" cy="5377118"/>
          </a:xfrm>
          <a:prstGeom prst="roundRect">
            <a:avLst>
              <a:gd name="adj" fmla="val 6984"/>
            </a:avLst>
          </a:prstGeom>
          <a:solidFill>
            <a:schemeClr val="bg1"/>
          </a:solidFill>
          <a:ln>
            <a:noFill/>
          </a:ln>
          <a:effectLst>
            <a:outerShdw blurRad="381000" dist="127000" dir="2700000" algn="tl" rotWithShape="0">
              <a:prstClr val="black">
                <a:alpha val="40015"/>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Manrope"/>
              <a:ea typeface="+mn-ea"/>
              <a:cs typeface="+mn-cs"/>
            </a:endParaRPr>
          </a:p>
        </p:txBody>
      </p:sp>
      <p:graphicFrame>
        <p:nvGraphicFramePr>
          <p:cNvPr id="34" name="Chart 33">
            <a:extLst>
              <a:ext uri="{FF2B5EF4-FFF2-40B4-BE49-F238E27FC236}">
                <a16:creationId xmlns:a16="http://schemas.microsoft.com/office/drawing/2014/main" id="{AC9A345D-80A9-0A86-B5F4-699AE4291206}"/>
              </a:ext>
            </a:extLst>
          </p:cNvPr>
          <p:cNvGraphicFramePr/>
          <p:nvPr>
            <p:extLst>
              <p:ext uri="{D42A27DB-BD31-4B8C-83A1-F6EECF244321}">
                <p14:modId xmlns:p14="http://schemas.microsoft.com/office/powerpoint/2010/main" val="3134709691"/>
              </p:ext>
            </p:extLst>
          </p:nvPr>
        </p:nvGraphicFramePr>
        <p:xfrm>
          <a:off x="1205346" y="4865915"/>
          <a:ext cx="7465238" cy="3249384"/>
        </p:xfrm>
        <a:graphic>
          <a:graphicData uri="http://schemas.openxmlformats.org/drawingml/2006/chart">
            <c:chart xmlns:c="http://schemas.openxmlformats.org/drawingml/2006/chart" xmlns:r="http://schemas.openxmlformats.org/officeDocument/2006/relationships" r:id="rId6"/>
          </a:graphicData>
        </a:graphic>
      </p:graphicFrame>
      <p:grpSp>
        <p:nvGrpSpPr>
          <p:cNvPr id="10" name="Group 9">
            <a:extLst>
              <a:ext uri="{FF2B5EF4-FFF2-40B4-BE49-F238E27FC236}">
                <a16:creationId xmlns:a16="http://schemas.microsoft.com/office/drawing/2014/main" id="{F62A904B-3631-0650-68A1-B5DE5B768902}"/>
              </a:ext>
            </a:extLst>
          </p:cNvPr>
          <p:cNvGrpSpPr/>
          <p:nvPr/>
        </p:nvGrpSpPr>
        <p:grpSpPr>
          <a:xfrm>
            <a:off x="3483150" y="2671769"/>
            <a:ext cx="2909630" cy="1446606"/>
            <a:chOff x="3200400" y="2703865"/>
            <a:chExt cx="2002665" cy="1446606"/>
          </a:xfrm>
        </p:grpSpPr>
        <p:sp>
          <p:nvSpPr>
            <p:cNvPr id="13" name="Rounded Rectangle 12">
              <a:extLst>
                <a:ext uri="{FF2B5EF4-FFF2-40B4-BE49-F238E27FC236}">
                  <a16:creationId xmlns:a16="http://schemas.microsoft.com/office/drawing/2014/main" id="{1DEA97EE-B6A3-B9F2-5284-9DC731C71DDB}"/>
                </a:ext>
              </a:extLst>
            </p:cNvPr>
            <p:cNvSpPr/>
            <p:nvPr/>
          </p:nvSpPr>
          <p:spPr>
            <a:xfrm>
              <a:off x="3200400" y="2703865"/>
              <a:ext cx="2002665" cy="1138887"/>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anrope"/>
                <a:ea typeface="+mn-ea"/>
                <a:cs typeface="+mn-cs"/>
              </a:endParaRPr>
            </a:p>
          </p:txBody>
        </p:sp>
        <p:sp>
          <p:nvSpPr>
            <p:cNvPr id="12" name="TextBox 11">
              <a:extLst>
                <a:ext uri="{FF2B5EF4-FFF2-40B4-BE49-F238E27FC236}">
                  <a16:creationId xmlns:a16="http://schemas.microsoft.com/office/drawing/2014/main" id="{7EBDC218-E09B-0A31-407F-660AE55049AD}"/>
                </a:ext>
              </a:extLst>
            </p:cNvPr>
            <p:cNvSpPr txBox="1"/>
            <p:nvPr/>
          </p:nvSpPr>
          <p:spPr>
            <a:xfrm>
              <a:off x="3440966" y="2950142"/>
              <a:ext cx="1521532"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3600" b="1">
                  <a:solidFill>
                    <a:srgbClr val="FFFFFF"/>
                  </a:solidFill>
                  <a:latin typeface="Antonio" pitchFamily="2" charset="77"/>
                </a:rPr>
                <a:t>AWARENESS</a:t>
              </a:r>
              <a:endParaRPr kumimoji="0" lang="en-US" sz="4400" b="1" i="0" u="none" strike="noStrike" kern="1200" cap="none" spc="0" normalizeH="0" baseline="0" noProof="0">
                <a:ln>
                  <a:noFill/>
                </a:ln>
                <a:solidFill>
                  <a:srgbClr val="FFFFFF"/>
                </a:solidFill>
                <a:effectLst/>
                <a:uLnTx/>
                <a:uFillTx/>
                <a:latin typeface="Antonio" pitchFamily="2" charset="77"/>
                <a:ea typeface="+mn-ea"/>
                <a:cs typeface="+mn-cs"/>
              </a:endParaRPr>
            </a:p>
          </p:txBody>
        </p:sp>
      </p:grpSp>
      <p:grpSp>
        <p:nvGrpSpPr>
          <p:cNvPr id="37" name="Group 36">
            <a:extLst>
              <a:ext uri="{FF2B5EF4-FFF2-40B4-BE49-F238E27FC236}">
                <a16:creationId xmlns:a16="http://schemas.microsoft.com/office/drawing/2014/main" id="{2D98F79A-36AD-CD33-BAFF-18968F853F6F}"/>
              </a:ext>
            </a:extLst>
          </p:cNvPr>
          <p:cNvGrpSpPr/>
          <p:nvPr/>
        </p:nvGrpSpPr>
        <p:grpSpPr>
          <a:xfrm>
            <a:off x="12363392" y="2671769"/>
            <a:ext cx="1749396" cy="1138887"/>
            <a:chOff x="3200400" y="2703865"/>
            <a:chExt cx="2002665" cy="1138887"/>
          </a:xfrm>
        </p:grpSpPr>
        <p:sp>
          <p:nvSpPr>
            <p:cNvPr id="38" name="Rounded Rectangle 37">
              <a:extLst>
                <a:ext uri="{FF2B5EF4-FFF2-40B4-BE49-F238E27FC236}">
                  <a16:creationId xmlns:a16="http://schemas.microsoft.com/office/drawing/2014/main" id="{5D452CC1-6BE9-F569-41CD-12083CCB23E2}"/>
                </a:ext>
              </a:extLst>
            </p:cNvPr>
            <p:cNvSpPr/>
            <p:nvPr/>
          </p:nvSpPr>
          <p:spPr>
            <a:xfrm>
              <a:off x="3200400" y="2703865"/>
              <a:ext cx="2002665" cy="1138887"/>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anrope"/>
                <a:ea typeface="+mn-ea"/>
                <a:cs typeface="+mn-cs"/>
              </a:endParaRPr>
            </a:p>
          </p:txBody>
        </p:sp>
        <p:sp>
          <p:nvSpPr>
            <p:cNvPr id="39" name="TextBox 38">
              <a:extLst>
                <a:ext uri="{FF2B5EF4-FFF2-40B4-BE49-F238E27FC236}">
                  <a16:creationId xmlns:a16="http://schemas.microsoft.com/office/drawing/2014/main" id="{CEECCCB0-22A6-EA75-70EB-F2F3E653B4C1}"/>
                </a:ext>
              </a:extLst>
            </p:cNvPr>
            <p:cNvSpPr txBox="1"/>
            <p:nvPr/>
          </p:nvSpPr>
          <p:spPr>
            <a:xfrm>
              <a:off x="3440966" y="2950142"/>
              <a:ext cx="1521532" cy="64633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ntonio" pitchFamily="2" charset="77"/>
                  <a:ea typeface="+mn-ea"/>
                  <a:cs typeface="+mn-cs"/>
                </a:rPr>
                <a:t>FAME</a:t>
              </a:r>
              <a:endParaRPr kumimoji="0" lang="en-US" sz="4400" b="1" i="0" u="none" strike="noStrike" kern="1200" cap="none" spc="0" normalizeH="0" baseline="0" noProof="0">
                <a:ln>
                  <a:noFill/>
                </a:ln>
                <a:solidFill>
                  <a:srgbClr val="FFFFFF"/>
                </a:solidFill>
                <a:effectLst/>
                <a:uLnTx/>
                <a:uFillTx/>
                <a:latin typeface="Antonio" pitchFamily="2" charset="77"/>
                <a:ea typeface="+mn-ea"/>
                <a:cs typeface="+mn-cs"/>
              </a:endParaRPr>
            </a:p>
          </p:txBody>
        </p:sp>
      </p:grpSp>
      <p:graphicFrame>
        <p:nvGraphicFramePr>
          <p:cNvPr id="43" name="Chart 42">
            <a:extLst>
              <a:ext uri="{FF2B5EF4-FFF2-40B4-BE49-F238E27FC236}">
                <a16:creationId xmlns:a16="http://schemas.microsoft.com/office/drawing/2014/main" id="{18559014-A4B3-9428-BBCE-EBF4CFBE29C7}"/>
              </a:ext>
            </a:extLst>
          </p:cNvPr>
          <p:cNvGraphicFramePr/>
          <p:nvPr>
            <p:extLst>
              <p:ext uri="{D42A27DB-BD31-4B8C-83A1-F6EECF244321}">
                <p14:modId xmlns:p14="http://schemas.microsoft.com/office/powerpoint/2010/main" val="2102954916"/>
              </p:ext>
            </p:extLst>
          </p:nvPr>
        </p:nvGraphicFramePr>
        <p:xfrm>
          <a:off x="9622125" y="3429001"/>
          <a:ext cx="7231930" cy="4686300"/>
        </p:xfrm>
        <a:graphic>
          <a:graphicData uri="http://schemas.openxmlformats.org/drawingml/2006/chart">
            <c:chart xmlns:c="http://schemas.openxmlformats.org/drawingml/2006/chart" xmlns:r="http://schemas.openxmlformats.org/officeDocument/2006/relationships" r:id="rId7"/>
          </a:graphicData>
        </a:graphic>
      </p:graphicFrame>
      <p:grpSp>
        <p:nvGrpSpPr>
          <p:cNvPr id="15" name="Group 14">
            <a:extLst>
              <a:ext uri="{FF2B5EF4-FFF2-40B4-BE49-F238E27FC236}">
                <a16:creationId xmlns:a16="http://schemas.microsoft.com/office/drawing/2014/main" id="{DA2018CA-CAF6-0CCE-0454-CDD9A7FF5CA5}"/>
              </a:ext>
            </a:extLst>
          </p:cNvPr>
          <p:cNvGrpSpPr/>
          <p:nvPr/>
        </p:nvGrpSpPr>
        <p:grpSpPr>
          <a:xfrm>
            <a:off x="2181414" y="8209999"/>
            <a:ext cx="13800413" cy="811236"/>
            <a:chOff x="2181414" y="8209999"/>
            <a:chExt cx="13800413" cy="811236"/>
          </a:xfrm>
        </p:grpSpPr>
        <p:grpSp>
          <p:nvGrpSpPr>
            <p:cNvPr id="14" name="Group 13">
              <a:extLst>
                <a:ext uri="{FF2B5EF4-FFF2-40B4-BE49-F238E27FC236}">
                  <a16:creationId xmlns:a16="http://schemas.microsoft.com/office/drawing/2014/main" id="{34A3D310-856A-D049-007B-F47E0C64ADA3}"/>
                </a:ext>
              </a:extLst>
            </p:cNvPr>
            <p:cNvGrpSpPr/>
            <p:nvPr/>
          </p:nvGrpSpPr>
          <p:grpSpPr>
            <a:xfrm>
              <a:off x="2181414" y="8209999"/>
              <a:ext cx="5506151" cy="811236"/>
              <a:chOff x="2181414" y="8209999"/>
              <a:chExt cx="5506151" cy="811236"/>
            </a:xfrm>
          </p:grpSpPr>
          <p:grpSp>
            <p:nvGrpSpPr>
              <p:cNvPr id="22" name="Group 21">
                <a:extLst>
                  <a:ext uri="{FF2B5EF4-FFF2-40B4-BE49-F238E27FC236}">
                    <a16:creationId xmlns:a16="http://schemas.microsoft.com/office/drawing/2014/main" id="{65966475-3947-DF99-BC49-ED81A97FCD5B}"/>
                  </a:ext>
                </a:extLst>
              </p:cNvPr>
              <p:cNvGrpSpPr/>
              <p:nvPr/>
            </p:nvGrpSpPr>
            <p:grpSpPr>
              <a:xfrm>
                <a:off x="2181414" y="8209999"/>
                <a:ext cx="811236" cy="811236"/>
                <a:chOff x="1600200" y="8209999"/>
                <a:chExt cx="811236" cy="811236"/>
              </a:xfrm>
            </p:grpSpPr>
            <p:sp>
              <p:nvSpPr>
                <p:cNvPr id="6" name="Oval 5">
                  <a:extLst>
                    <a:ext uri="{FF2B5EF4-FFF2-40B4-BE49-F238E27FC236}">
                      <a16:creationId xmlns:a16="http://schemas.microsoft.com/office/drawing/2014/main" id="{15517586-8979-5AB6-2020-D6EC6906031A}"/>
                    </a:ext>
                  </a:extLst>
                </p:cNvPr>
                <p:cNvSpPr/>
                <p:nvPr/>
              </p:nvSpPr>
              <p:spPr>
                <a:xfrm>
                  <a:off x="1600200" y="8209999"/>
                  <a:ext cx="811236" cy="8112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Television with solid fill">
                  <a:extLst>
                    <a:ext uri="{FF2B5EF4-FFF2-40B4-BE49-F238E27FC236}">
                      <a16:creationId xmlns:a16="http://schemas.microsoft.com/office/drawing/2014/main" id="{97A5BC6F-1BA1-A7E6-7F88-6CCA18E26DA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77218" y="8387017"/>
                  <a:ext cx="457200" cy="457200"/>
                </a:xfrm>
                <a:prstGeom prst="rect">
                  <a:avLst/>
                </a:prstGeom>
              </p:spPr>
            </p:pic>
          </p:grpSp>
          <p:grpSp>
            <p:nvGrpSpPr>
              <p:cNvPr id="24" name="Group 23">
                <a:extLst>
                  <a:ext uri="{FF2B5EF4-FFF2-40B4-BE49-F238E27FC236}">
                    <a16:creationId xmlns:a16="http://schemas.microsoft.com/office/drawing/2014/main" id="{DF44135A-292C-3171-EA1B-22F458E838B8}"/>
                  </a:ext>
                </a:extLst>
              </p:cNvPr>
              <p:cNvGrpSpPr/>
              <p:nvPr/>
            </p:nvGrpSpPr>
            <p:grpSpPr>
              <a:xfrm>
                <a:off x="4521255" y="8209999"/>
                <a:ext cx="811236" cy="811236"/>
                <a:chOff x="6415088" y="8209999"/>
                <a:chExt cx="811236" cy="811236"/>
              </a:xfrm>
            </p:grpSpPr>
            <p:sp>
              <p:nvSpPr>
                <p:cNvPr id="16" name="Oval 15">
                  <a:extLst>
                    <a:ext uri="{FF2B5EF4-FFF2-40B4-BE49-F238E27FC236}">
                      <a16:creationId xmlns:a16="http://schemas.microsoft.com/office/drawing/2014/main" id="{F7C6A200-35B5-2ADA-9495-E4257D0418AF}"/>
                    </a:ext>
                  </a:extLst>
                </p:cNvPr>
                <p:cNvSpPr/>
                <p:nvPr/>
              </p:nvSpPr>
              <p:spPr>
                <a:xfrm>
                  <a:off x="6415088" y="8209999"/>
                  <a:ext cx="811236" cy="8112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Thumbs up sign with solid fill">
                  <a:extLst>
                    <a:ext uri="{FF2B5EF4-FFF2-40B4-BE49-F238E27FC236}">
                      <a16:creationId xmlns:a16="http://schemas.microsoft.com/office/drawing/2014/main" id="{C412C5E3-8BBF-E28E-5408-5F1D900524F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89047" y="8355109"/>
                  <a:ext cx="463318" cy="463318"/>
                </a:xfrm>
                <a:prstGeom prst="rect">
                  <a:avLst/>
                </a:prstGeom>
              </p:spPr>
            </p:pic>
          </p:grpSp>
          <p:grpSp>
            <p:nvGrpSpPr>
              <p:cNvPr id="9" name="Group 8">
                <a:extLst>
                  <a:ext uri="{FF2B5EF4-FFF2-40B4-BE49-F238E27FC236}">
                    <a16:creationId xmlns:a16="http://schemas.microsoft.com/office/drawing/2014/main" id="{933B9337-C22D-8890-D41F-740BDDBB5EA1}"/>
                  </a:ext>
                </a:extLst>
              </p:cNvPr>
              <p:cNvGrpSpPr/>
              <p:nvPr/>
            </p:nvGrpSpPr>
            <p:grpSpPr>
              <a:xfrm>
                <a:off x="6876329" y="8209999"/>
                <a:ext cx="811236" cy="811236"/>
                <a:chOff x="7370289" y="8209999"/>
                <a:chExt cx="811236" cy="811236"/>
              </a:xfrm>
            </p:grpSpPr>
            <p:sp>
              <p:nvSpPr>
                <p:cNvPr id="91" name="Oval 90">
                  <a:extLst>
                    <a:ext uri="{FF2B5EF4-FFF2-40B4-BE49-F238E27FC236}">
                      <a16:creationId xmlns:a16="http://schemas.microsoft.com/office/drawing/2014/main" id="{DA1653B0-51E1-6C57-2CB1-3C8F69FF3C8F}"/>
                    </a:ext>
                  </a:extLst>
                </p:cNvPr>
                <p:cNvSpPr/>
                <p:nvPr/>
              </p:nvSpPr>
              <p:spPr>
                <a:xfrm>
                  <a:off x="7370289" y="8209999"/>
                  <a:ext cx="811236" cy="8112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Graphic 91" descr="Laptop with solid fill">
                  <a:extLst>
                    <a:ext uri="{FF2B5EF4-FFF2-40B4-BE49-F238E27FC236}">
                      <a16:creationId xmlns:a16="http://schemas.microsoft.com/office/drawing/2014/main" id="{A9FA9ED2-3CC3-D83C-B5EF-2CB0BD32AE5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499105" y="8332590"/>
                  <a:ext cx="553604" cy="553604"/>
                </a:xfrm>
                <a:prstGeom prst="rect">
                  <a:avLst/>
                </a:prstGeom>
              </p:spPr>
            </p:pic>
          </p:grpSp>
        </p:grpSp>
        <p:grpSp>
          <p:nvGrpSpPr>
            <p:cNvPr id="11" name="Group 10">
              <a:extLst>
                <a:ext uri="{FF2B5EF4-FFF2-40B4-BE49-F238E27FC236}">
                  <a16:creationId xmlns:a16="http://schemas.microsoft.com/office/drawing/2014/main" id="{0548A5F2-5C1D-5A4C-C403-09FEB773BCA2}"/>
                </a:ext>
              </a:extLst>
            </p:cNvPr>
            <p:cNvGrpSpPr/>
            <p:nvPr/>
          </p:nvGrpSpPr>
          <p:grpSpPr>
            <a:xfrm>
              <a:off x="10516521" y="8209999"/>
              <a:ext cx="5465306" cy="811236"/>
              <a:chOff x="10516521" y="8209999"/>
              <a:chExt cx="5465306" cy="811236"/>
            </a:xfrm>
          </p:grpSpPr>
          <p:grpSp>
            <p:nvGrpSpPr>
              <p:cNvPr id="99" name="Group 98">
                <a:extLst>
                  <a:ext uri="{FF2B5EF4-FFF2-40B4-BE49-F238E27FC236}">
                    <a16:creationId xmlns:a16="http://schemas.microsoft.com/office/drawing/2014/main" id="{6456FEA5-0EDE-8139-C31D-15CCBEAA28BD}"/>
                  </a:ext>
                </a:extLst>
              </p:cNvPr>
              <p:cNvGrpSpPr/>
              <p:nvPr/>
            </p:nvGrpSpPr>
            <p:grpSpPr>
              <a:xfrm>
                <a:off x="10516521" y="8209999"/>
                <a:ext cx="811236" cy="811236"/>
                <a:chOff x="1600200" y="8209999"/>
                <a:chExt cx="811236" cy="811236"/>
              </a:xfrm>
            </p:grpSpPr>
            <p:sp>
              <p:nvSpPr>
                <p:cNvPr id="103" name="Oval 102">
                  <a:extLst>
                    <a:ext uri="{FF2B5EF4-FFF2-40B4-BE49-F238E27FC236}">
                      <a16:creationId xmlns:a16="http://schemas.microsoft.com/office/drawing/2014/main" id="{632A1C8B-EE6A-CFF2-4E37-25435C418BAE}"/>
                    </a:ext>
                  </a:extLst>
                </p:cNvPr>
                <p:cNvSpPr/>
                <p:nvPr/>
              </p:nvSpPr>
              <p:spPr>
                <a:xfrm>
                  <a:off x="1600200" y="8209999"/>
                  <a:ext cx="811236" cy="8112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Graphic 103" descr="Television with solid fill">
                  <a:extLst>
                    <a:ext uri="{FF2B5EF4-FFF2-40B4-BE49-F238E27FC236}">
                      <a16:creationId xmlns:a16="http://schemas.microsoft.com/office/drawing/2014/main" id="{A1907BA5-8CEA-5110-609D-DAE5931AD9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77218" y="8387017"/>
                  <a:ext cx="457200" cy="457200"/>
                </a:xfrm>
                <a:prstGeom prst="rect">
                  <a:avLst/>
                </a:prstGeom>
              </p:spPr>
            </p:pic>
          </p:grpSp>
          <p:grpSp>
            <p:nvGrpSpPr>
              <p:cNvPr id="100" name="Group 99">
                <a:extLst>
                  <a:ext uri="{FF2B5EF4-FFF2-40B4-BE49-F238E27FC236}">
                    <a16:creationId xmlns:a16="http://schemas.microsoft.com/office/drawing/2014/main" id="{8CEBD594-ED93-76FD-9AB4-42DCD144490B}"/>
                  </a:ext>
                </a:extLst>
              </p:cNvPr>
              <p:cNvGrpSpPr/>
              <p:nvPr/>
            </p:nvGrpSpPr>
            <p:grpSpPr>
              <a:xfrm>
                <a:off x="12853254" y="8209999"/>
                <a:ext cx="811236" cy="811236"/>
                <a:chOff x="6415088" y="8209999"/>
                <a:chExt cx="811236" cy="811236"/>
              </a:xfrm>
            </p:grpSpPr>
            <p:sp>
              <p:nvSpPr>
                <p:cNvPr id="101" name="Oval 100">
                  <a:extLst>
                    <a:ext uri="{FF2B5EF4-FFF2-40B4-BE49-F238E27FC236}">
                      <a16:creationId xmlns:a16="http://schemas.microsoft.com/office/drawing/2014/main" id="{041CCB3F-E394-814C-B48D-CEB3A95E245F}"/>
                    </a:ext>
                  </a:extLst>
                </p:cNvPr>
                <p:cNvSpPr/>
                <p:nvPr/>
              </p:nvSpPr>
              <p:spPr>
                <a:xfrm>
                  <a:off x="6415088" y="8209999"/>
                  <a:ext cx="811236" cy="8112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Graphic 101" descr="Thumbs up sign with solid fill">
                  <a:extLst>
                    <a:ext uri="{FF2B5EF4-FFF2-40B4-BE49-F238E27FC236}">
                      <a16:creationId xmlns:a16="http://schemas.microsoft.com/office/drawing/2014/main" id="{B8E9C924-1057-5406-7773-BDE5AA16B88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89047" y="8355109"/>
                  <a:ext cx="463318" cy="463318"/>
                </a:xfrm>
                <a:prstGeom prst="rect">
                  <a:avLst/>
                </a:prstGeom>
              </p:spPr>
            </p:pic>
          </p:grpSp>
          <p:grpSp>
            <p:nvGrpSpPr>
              <p:cNvPr id="96" name="Group 95">
                <a:extLst>
                  <a:ext uri="{FF2B5EF4-FFF2-40B4-BE49-F238E27FC236}">
                    <a16:creationId xmlns:a16="http://schemas.microsoft.com/office/drawing/2014/main" id="{40949C70-9EF5-9AC2-3D98-BBD3AFDC6FD9}"/>
                  </a:ext>
                </a:extLst>
              </p:cNvPr>
              <p:cNvGrpSpPr/>
              <p:nvPr/>
            </p:nvGrpSpPr>
            <p:grpSpPr>
              <a:xfrm>
                <a:off x="15170591" y="8209999"/>
                <a:ext cx="811236" cy="811236"/>
                <a:chOff x="9067800" y="8209999"/>
                <a:chExt cx="811236" cy="811236"/>
              </a:xfrm>
            </p:grpSpPr>
            <p:sp>
              <p:nvSpPr>
                <p:cNvPr id="97" name="Oval 96">
                  <a:extLst>
                    <a:ext uri="{FF2B5EF4-FFF2-40B4-BE49-F238E27FC236}">
                      <a16:creationId xmlns:a16="http://schemas.microsoft.com/office/drawing/2014/main" id="{01E568FB-1D4E-2623-F3AD-3892D9967E0F}"/>
                    </a:ext>
                  </a:extLst>
                </p:cNvPr>
                <p:cNvSpPr/>
                <p:nvPr/>
              </p:nvSpPr>
              <p:spPr>
                <a:xfrm>
                  <a:off x="9067800" y="8209999"/>
                  <a:ext cx="811236" cy="811236"/>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 name="Graphic 97" descr="Laptop with solid fill">
                  <a:extLst>
                    <a:ext uri="{FF2B5EF4-FFF2-40B4-BE49-F238E27FC236}">
                      <a16:creationId xmlns:a16="http://schemas.microsoft.com/office/drawing/2014/main" id="{B6FFCC8F-D68C-4530-03B4-DCC3FDA1EEF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196616" y="8332590"/>
                  <a:ext cx="553604" cy="553604"/>
                </a:xfrm>
                <a:prstGeom prst="rect">
                  <a:avLst/>
                </a:prstGeom>
              </p:spPr>
            </p:pic>
          </p:grpSp>
        </p:grpSp>
      </p:grpSp>
      <p:sp>
        <p:nvSpPr>
          <p:cNvPr id="5" name="TextBox 4">
            <a:extLst>
              <a:ext uri="{FF2B5EF4-FFF2-40B4-BE49-F238E27FC236}">
                <a16:creationId xmlns:a16="http://schemas.microsoft.com/office/drawing/2014/main" id="{B83F79C0-84C5-EB25-CD06-06650CAD95C7}"/>
              </a:ext>
            </a:extLst>
          </p:cNvPr>
          <p:cNvSpPr txBox="1"/>
          <p:nvPr/>
        </p:nvSpPr>
        <p:spPr>
          <a:xfrm>
            <a:off x="6531968" y="5094643"/>
            <a:ext cx="1499959" cy="523220"/>
          </a:xfrm>
          <a:prstGeom prst="rect">
            <a:avLst/>
          </a:prstGeom>
          <a:noFill/>
        </p:spPr>
        <p:txBody>
          <a:bodyPr wrap="square">
            <a:spAutoFit/>
          </a:bodyPr>
          <a:lstStyle/>
          <a:p>
            <a:pPr algn="ctr"/>
            <a:r>
              <a:rPr lang="en-US" sz="2800" b="1">
                <a:solidFill>
                  <a:schemeClr val="bg1">
                    <a:lumMod val="75000"/>
                  </a:schemeClr>
                </a:solidFill>
              </a:rPr>
              <a:t>58%</a:t>
            </a:r>
          </a:p>
        </p:txBody>
      </p:sp>
    </p:spTree>
    <p:extLst>
      <p:ext uri="{BB962C8B-B14F-4D97-AF65-F5344CB8AC3E}">
        <p14:creationId xmlns:p14="http://schemas.microsoft.com/office/powerpoint/2010/main" val="4168819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pattFill prst="pct90">
          <a:fgClr>
            <a:srgbClr val="D70C7D"/>
          </a:fgClr>
          <a:bgClr>
            <a:srgbClr val="E380B8"/>
          </a:bgClr>
        </a:pattFill>
        <a:effectLst/>
      </p:bgPr>
    </p:bg>
    <p:spTree>
      <p:nvGrpSpPr>
        <p:cNvPr id="1" name="">
          <a:extLst>
            <a:ext uri="{FF2B5EF4-FFF2-40B4-BE49-F238E27FC236}">
              <a16:creationId xmlns:a16="http://schemas.microsoft.com/office/drawing/2014/main" id="{0466F7CB-295B-82B2-4706-1E9071D8F239}"/>
            </a:ext>
          </a:extLst>
        </p:cNvPr>
        <p:cNvGrpSpPr/>
        <p:nvPr/>
      </p:nvGrpSpPr>
      <p:grpSpPr>
        <a:xfrm>
          <a:off x="0" y="0"/>
          <a:ext cx="0" cy="0"/>
          <a:chOff x="0" y="0"/>
          <a:chExt cx="0" cy="0"/>
        </a:xfrm>
      </p:grpSpPr>
      <p:sp>
        <p:nvSpPr>
          <p:cNvPr id="6" name="Rounded Rectangle 5">
            <a:extLst>
              <a:ext uri="{FF2B5EF4-FFF2-40B4-BE49-F238E27FC236}">
                <a16:creationId xmlns:a16="http://schemas.microsoft.com/office/drawing/2014/main" id="{83A4E0CB-7C52-16FE-4D1F-0B5F2A841D98}"/>
              </a:ext>
            </a:extLst>
          </p:cNvPr>
          <p:cNvSpPr/>
          <p:nvPr/>
        </p:nvSpPr>
        <p:spPr>
          <a:xfrm>
            <a:off x="9886950" y="1555050"/>
            <a:ext cx="7619034" cy="7201972"/>
          </a:xfrm>
          <a:prstGeom prst="roundRect">
            <a:avLst>
              <a:gd name="adj" fmla="val 979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Manrope"/>
              <a:ea typeface="+mn-ea"/>
              <a:cs typeface="+mn-cs"/>
            </a:endParaRPr>
          </a:p>
        </p:txBody>
      </p:sp>
      <p:sp>
        <p:nvSpPr>
          <p:cNvPr id="12" name="TextBox 11">
            <a:extLst>
              <a:ext uri="{FF2B5EF4-FFF2-40B4-BE49-F238E27FC236}">
                <a16:creationId xmlns:a16="http://schemas.microsoft.com/office/drawing/2014/main" id="{01E6FD51-E83C-423B-F591-B6332392979A}"/>
              </a:ext>
            </a:extLst>
          </p:cNvPr>
          <p:cNvSpPr txBox="1"/>
          <p:nvPr/>
        </p:nvSpPr>
        <p:spPr>
          <a:xfrm>
            <a:off x="782016" y="1436787"/>
            <a:ext cx="6570244" cy="378565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chemeClr val="bg1"/>
                </a:solidFill>
                <a:effectLst/>
                <a:uLnTx/>
                <a:uFillTx/>
                <a:latin typeface="Antonio" pitchFamily="2" charset="77"/>
                <a:ea typeface="+mn-ea"/>
                <a:cs typeface="+mn-cs"/>
              </a:rPr>
              <a:t>THE PUBLIC NATURE OF OOH MAKES ONLINE VIDEO ADVERTISING MORE TRUSTWORTHY</a:t>
            </a:r>
            <a:endParaRPr kumimoji="0" lang="en-US" sz="8000" b="1" i="0" u="none" strike="noStrike" kern="1200" cap="none" spc="0" normalizeH="0" baseline="0" noProof="0">
              <a:ln>
                <a:noFill/>
              </a:ln>
              <a:solidFill>
                <a:schemeClr val="bg1"/>
              </a:solidFill>
              <a:effectLst/>
              <a:uLnTx/>
              <a:uFillTx/>
              <a:latin typeface="Antonio" pitchFamily="2" charset="77"/>
              <a:ea typeface="+mn-ea"/>
              <a:cs typeface="+mn-cs"/>
            </a:endParaRPr>
          </a:p>
        </p:txBody>
      </p:sp>
      <p:sp>
        <p:nvSpPr>
          <p:cNvPr id="15" name="TextBox 14">
            <a:extLst>
              <a:ext uri="{FF2B5EF4-FFF2-40B4-BE49-F238E27FC236}">
                <a16:creationId xmlns:a16="http://schemas.microsoft.com/office/drawing/2014/main" id="{51BC5F57-BC6D-3E22-9086-1DC336B586BC}"/>
              </a:ext>
            </a:extLst>
          </p:cNvPr>
          <p:cNvSpPr txBox="1"/>
          <p:nvPr/>
        </p:nvSpPr>
        <p:spPr>
          <a:xfrm>
            <a:off x="881063" y="9390626"/>
            <a:ext cx="8262937" cy="36933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lumMod val="95000"/>
                  </a:schemeClr>
                </a:solidFill>
                <a:effectLst/>
                <a:uLnTx/>
                <a:uFillTx/>
                <a:latin typeface="Manrope"/>
                <a:ea typeface="+mn-ea"/>
                <a:cs typeface="+mn-cs"/>
              </a:rPr>
              <a:t>Source: IPA Databank case studies 2014-2024</a:t>
            </a:r>
          </a:p>
        </p:txBody>
      </p:sp>
      <p:grpSp>
        <p:nvGrpSpPr>
          <p:cNvPr id="26" name="Group 25">
            <a:extLst>
              <a:ext uri="{FF2B5EF4-FFF2-40B4-BE49-F238E27FC236}">
                <a16:creationId xmlns:a16="http://schemas.microsoft.com/office/drawing/2014/main" id="{B5229460-44D5-2F75-4A11-F98EFAFDC8AB}"/>
              </a:ext>
            </a:extLst>
          </p:cNvPr>
          <p:cNvGrpSpPr/>
          <p:nvPr/>
        </p:nvGrpSpPr>
        <p:grpSpPr>
          <a:xfrm>
            <a:off x="12397739" y="2979283"/>
            <a:ext cx="4714659" cy="4328429"/>
            <a:chOff x="12133606" y="2394503"/>
            <a:chExt cx="4714659" cy="4328429"/>
          </a:xfrm>
        </p:grpSpPr>
        <p:sp>
          <p:nvSpPr>
            <p:cNvPr id="9" name="TextBox 8">
              <a:extLst>
                <a:ext uri="{FF2B5EF4-FFF2-40B4-BE49-F238E27FC236}">
                  <a16:creationId xmlns:a16="http://schemas.microsoft.com/office/drawing/2014/main" id="{B3202275-1E59-6F17-A39A-ECE687FC51BD}"/>
                </a:ext>
              </a:extLst>
            </p:cNvPr>
            <p:cNvSpPr txBox="1"/>
            <p:nvPr/>
          </p:nvSpPr>
          <p:spPr>
            <a:xfrm>
              <a:off x="12133606" y="2394503"/>
              <a:ext cx="4714659" cy="3154710"/>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ID" sz="6600" b="1" i="0" u="none" strike="noStrike" kern="1200" cap="none" spc="0" normalizeH="0" baseline="0" noProof="0">
                  <a:ln>
                    <a:noFill/>
                  </a:ln>
                  <a:solidFill>
                    <a:srgbClr val="FFFFFF"/>
                  </a:solidFill>
                  <a:effectLst/>
                  <a:uLnTx/>
                  <a:uFillTx/>
                  <a:latin typeface="Antonio" pitchFamily="2" charset="77"/>
                  <a:ea typeface="+mn-ea"/>
                  <a:cs typeface="+mn-cs"/>
                </a:rPr>
                <a:t>+</a:t>
              </a:r>
              <a:r>
                <a:rPr kumimoji="0" lang="en-ID" sz="19900" b="1" i="0" u="none" strike="noStrike" kern="1200" cap="none" spc="0" normalizeH="0" baseline="0" noProof="0">
                  <a:ln>
                    <a:noFill/>
                  </a:ln>
                  <a:solidFill>
                    <a:srgbClr val="FFFFFF"/>
                  </a:solidFill>
                  <a:effectLst/>
                  <a:uLnTx/>
                  <a:uFillTx/>
                  <a:latin typeface="Antonio" pitchFamily="2" charset="77"/>
                  <a:ea typeface="+mn-ea"/>
                  <a:cs typeface="+mn-cs"/>
                </a:rPr>
                <a:t>215</a:t>
              </a:r>
              <a:r>
                <a:rPr kumimoji="0" lang="en-ID" sz="6600" b="1" i="0" u="none" strike="noStrike" kern="1200" cap="none" spc="0" normalizeH="0" baseline="0" noProof="0">
                  <a:ln>
                    <a:noFill/>
                  </a:ln>
                  <a:solidFill>
                    <a:srgbClr val="FFFFFF"/>
                  </a:solidFill>
                  <a:effectLst/>
                  <a:uLnTx/>
                  <a:uFillTx/>
                  <a:latin typeface="Antonio" pitchFamily="2" charset="77"/>
                  <a:ea typeface="+mn-ea"/>
                  <a:cs typeface="+mn-cs"/>
                </a:rPr>
                <a:t>%</a:t>
              </a:r>
              <a:endParaRPr kumimoji="0" lang="en-US" sz="11500" b="1" i="0" u="none" strike="noStrike" kern="1200" cap="none" spc="0" normalizeH="0" baseline="0" noProof="0">
                <a:ln>
                  <a:noFill/>
                </a:ln>
                <a:solidFill>
                  <a:srgbClr val="FFFFFF"/>
                </a:solidFill>
                <a:effectLst/>
                <a:uLnTx/>
                <a:uFillTx/>
                <a:latin typeface="Antonio" pitchFamily="2" charset="77"/>
                <a:ea typeface="+mn-ea"/>
                <a:cs typeface="+mn-cs"/>
              </a:endParaRPr>
            </a:p>
          </p:txBody>
        </p:sp>
        <p:sp>
          <p:nvSpPr>
            <p:cNvPr id="19" name="TextBox 18">
              <a:extLst>
                <a:ext uri="{FF2B5EF4-FFF2-40B4-BE49-F238E27FC236}">
                  <a16:creationId xmlns:a16="http://schemas.microsoft.com/office/drawing/2014/main" id="{4F51562A-260A-221F-EB6E-555E936599E6}"/>
                </a:ext>
              </a:extLst>
            </p:cNvPr>
            <p:cNvSpPr txBox="1"/>
            <p:nvPr/>
          </p:nvSpPr>
          <p:spPr>
            <a:xfrm>
              <a:off x="12581401" y="5276382"/>
              <a:ext cx="4216754" cy="1446550"/>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ID" sz="8800" b="1" i="0" u="none" strike="noStrike" kern="1200" cap="none" spc="0" normalizeH="0" baseline="0" noProof="0">
                  <a:ln>
                    <a:noFill/>
                  </a:ln>
                  <a:solidFill>
                    <a:srgbClr val="FFFFFF"/>
                  </a:solidFill>
                  <a:effectLst/>
                  <a:uLnTx/>
                  <a:uFillTx/>
                  <a:latin typeface="Antonio" pitchFamily="2" charset="77"/>
                  <a:ea typeface="+mn-ea"/>
                  <a:cs typeface="+mn-cs"/>
                </a:rPr>
                <a:t>TRUST</a:t>
              </a:r>
              <a:endParaRPr kumimoji="0" lang="en-US" sz="28700" b="1" i="0" u="none" strike="noStrike" kern="1200" cap="none" spc="0" normalizeH="0" baseline="0" noProof="0">
                <a:ln>
                  <a:noFill/>
                </a:ln>
                <a:solidFill>
                  <a:srgbClr val="FFFFFF"/>
                </a:solidFill>
                <a:effectLst/>
                <a:uLnTx/>
                <a:uFillTx/>
                <a:latin typeface="Antonio" pitchFamily="2" charset="77"/>
                <a:ea typeface="+mn-ea"/>
                <a:cs typeface="+mn-cs"/>
              </a:endParaRPr>
            </a:p>
          </p:txBody>
        </p:sp>
      </p:grpSp>
      <p:pic>
        <p:nvPicPr>
          <p:cNvPr id="4" name="Picture 3" descr="A white letter on a black background&#10;&#10;Description automatically generated">
            <a:extLst>
              <a:ext uri="{FF2B5EF4-FFF2-40B4-BE49-F238E27FC236}">
                <a16:creationId xmlns:a16="http://schemas.microsoft.com/office/drawing/2014/main" id="{A8EF14B2-9715-5F3C-96FE-A0D1DE3ACF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71767" y="9343202"/>
            <a:ext cx="2413234" cy="496773"/>
          </a:xfrm>
          <a:prstGeom prst="rect">
            <a:avLst/>
          </a:prstGeom>
        </p:spPr>
      </p:pic>
      <p:sp>
        <p:nvSpPr>
          <p:cNvPr id="5" name="Freeform 6">
            <a:extLst>
              <a:ext uri="{FF2B5EF4-FFF2-40B4-BE49-F238E27FC236}">
                <a16:creationId xmlns:a16="http://schemas.microsoft.com/office/drawing/2014/main" id="{91B1F203-F6B2-68FD-4803-9D019C24E7FB}"/>
              </a:ext>
            </a:extLst>
          </p:cNvPr>
          <p:cNvSpPr/>
          <p:nvPr/>
        </p:nvSpPr>
        <p:spPr>
          <a:xfrm>
            <a:off x="990600" y="1028700"/>
            <a:ext cx="253382" cy="168614"/>
          </a:xfrm>
          <a:custGeom>
            <a:avLst/>
            <a:gdLst/>
            <a:ahLst/>
            <a:cxnLst/>
            <a:rect l="l" t="t" r="r" b="b"/>
            <a:pathLst>
              <a:path w="253382" h="168614">
                <a:moveTo>
                  <a:pt x="0" y="0"/>
                </a:moveTo>
                <a:lnTo>
                  <a:pt x="253382" y="0"/>
                </a:lnTo>
                <a:lnTo>
                  <a:pt x="253382" y="168614"/>
                </a:lnTo>
                <a:lnTo>
                  <a:pt x="0" y="1686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anrope"/>
              <a:ea typeface="+mn-ea"/>
              <a:cs typeface="+mn-cs"/>
            </a:endParaRPr>
          </a:p>
        </p:txBody>
      </p:sp>
      <p:pic>
        <p:nvPicPr>
          <p:cNvPr id="25" name="Picture Placeholder 19">
            <a:extLst>
              <a:ext uri="{FF2B5EF4-FFF2-40B4-BE49-F238E27FC236}">
                <a16:creationId xmlns:a16="http://schemas.microsoft.com/office/drawing/2014/main" id="{BF7028A1-9FC0-8FFA-0DF2-E8B7B5D57310}"/>
              </a:ext>
            </a:extLst>
          </p:cNvPr>
          <p:cNvPicPr>
            <a:picLocks noGrp="1" noChangeAspect="1"/>
          </p:cNvPicPr>
          <p:nvPr>
            <p:ph type="pic" sz="quarter" idx="11"/>
          </p:nvPr>
        </p:nvPicPr>
        <p:blipFill>
          <a:blip r:embed="rId5">
            <a:extLst>
              <a:ext uri="{BEBA8EAE-BF5A-486C-A8C5-ECC9F3942E4B}">
                <a14:imgProps xmlns:a14="http://schemas.microsoft.com/office/drawing/2010/main">
                  <a14:imgLayer r:embed="rId6">
                    <a14:imgEffect>
                      <a14:saturation sat="0"/>
                    </a14:imgEffect>
                  </a14:imgLayer>
                </a14:imgProps>
              </a:ext>
            </a:extLst>
          </a:blip>
          <a:srcRect t="26175" b="34896"/>
          <a:stretch/>
        </p:blipFill>
        <p:spPr>
          <a:xfrm rot="16200000">
            <a:off x="6295703" y="3035122"/>
            <a:ext cx="7225460" cy="4216753"/>
          </a:xfrm>
          <a:prstGeom prst="round2SameRect">
            <a:avLst>
              <a:gd name="adj1" fmla="val 20281"/>
              <a:gd name="adj2" fmla="val 0"/>
            </a:avLst>
          </a:prstGeom>
        </p:spPr>
      </p:pic>
    </p:spTree>
    <p:extLst>
      <p:ext uri="{BB962C8B-B14F-4D97-AF65-F5344CB8AC3E}">
        <p14:creationId xmlns:p14="http://schemas.microsoft.com/office/powerpoint/2010/main" val="2940926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pattFill prst="pct90">
          <a:fgClr>
            <a:srgbClr val="D70C7D"/>
          </a:fgClr>
          <a:bgClr>
            <a:srgbClr val="E380B8"/>
          </a:bgClr>
        </a:pattFill>
        <a:effectLst/>
      </p:bgPr>
    </p:bg>
    <p:spTree>
      <p:nvGrpSpPr>
        <p:cNvPr id="1" name="">
          <a:extLst>
            <a:ext uri="{FF2B5EF4-FFF2-40B4-BE49-F238E27FC236}">
              <a16:creationId xmlns:a16="http://schemas.microsoft.com/office/drawing/2014/main" id="{761C4018-B8FC-3BF2-964C-E75E9CD3B32B}"/>
            </a:ext>
          </a:extLst>
        </p:cNvPr>
        <p:cNvGrpSpPr/>
        <p:nvPr/>
      </p:nvGrpSpPr>
      <p:grpSpPr>
        <a:xfrm>
          <a:off x="0" y="0"/>
          <a:ext cx="0" cy="0"/>
          <a:chOff x="0" y="0"/>
          <a:chExt cx="0" cy="0"/>
        </a:xfrm>
      </p:grpSpPr>
      <p:grpSp>
        <p:nvGrpSpPr>
          <p:cNvPr id="2" name="Graphic 2">
            <a:extLst>
              <a:ext uri="{FF2B5EF4-FFF2-40B4-BE49-F238E27FC236}">
                <a16:creationId xmlns:a16="http://schemas.microsoft.com/office/drawing/2014/main" id="{B4788167-5776-BF8D-3B60-EE754783AA53}"/>
              </a:ext>
            </a:extLst>
          </p:cNvPr>
          <p:cNvGrpSpPr/>
          <p:nvPr/>
        </p:nvGrpSpPr>
        <p:grpSpPr>
          <a:xfrm>
            <a:off x="1726255" y="3753587"/>
            <a:ext cx="14852129" cy="4672016"/>
            <a:chOff x="1150836" y="2548653"/>
            <a:chExt cx="9901419" cy="3114677"/>
          </a:xfrm>
        </p:grpSpPr>
        <p:grpSp>
          <p:nvGrpSpPr>
            <p:cNvPr id="4" name="Graphic 2">
              <a:extLst>
                <a:ext uri="{FF2B5EF4-FFF2-40B4-BE49-F238E27FC236}">
                  <a16:creationId xmlns:a16="http://schemas.microsoft.com/office/drawing/2014/main" id="{9965C5A4-CF9E-C057-995C-17FADAD49AFF}"/>
                </a:ext>
              </a:extLst>
            </p:cNvPr>
            <p:cNvGrpSpPr/>
            <p:nvPr/>
          </p:nvGrpSpPr>
          <p:grpSpPr>
            <a:xfrm>
              <a:off x="1150836" y="2549115"/>
              <a:ext cx="6418173" cy="3114215"/>
              <a:chOff x="1150836" y="2549115"/>
              <a:chExt cx="6418173" cy="3114215"/>
            </a:xfrm>
          </p:grpSpPr>
          <p:sp>
            <p:nvSpPr>
              <p:cNvPr id="9" name="Freeform 8">
                <a:extLst>
                  <a:ext uri="{FF2B5EF4-FFF2-40B4-BE49-F238E27FC236}">
                    <a16:creationId xmlns:a16="http://schemas.microsoft.com/office/drawing/2014/main" id="{99FCE026-4CA6-F827-0D0A-5FEA441E894C}"/>
                  </a:ext>
                </a:extLst>
              </p:cNvPr>
              <p:cNvSpPr/>
              <p:nvPr/>
            </p:nvSpPr>
            <p:spPr>
              <a:xfrm>
                <a:off x="1150836" y="2549115"/>
                <a:ext cx="6352597" cy="3114215"/>
              </a:xfrm>
              <a:custGeom>
                <a:avLst/>
                <a:gdLst>
                  <a:gd name="connsiteX0" fmla="*/ 1560962 w 6352597"/>
                  <a:gd name="connsiteY0" fmla="*/ 3113985 h 3114215"/>
                  <a:gd name="connsiteX1" fmla="*/ 457081 w 6352597"/>
                  <a:gd name="connsiteY1" fmla="*/ 2658032 h 3114215"/>
                  <a:gd name="connsiteX2" fmla="*/ 0 w 6352597"/>
                  <a:gd name="connsiteY2" fmla="*/ 1557108 h 3114215"/>
                  <a:gd name="connsiteX3" fmla="*/ 457081 w 6352597"/>
                  <a:gd name="connsiteY3" fmla="*/ 455952 h 3114215"/>
                  <a:gd name="connsiteX4" fmla="*/ 1560962 w 6352597"/>
                  <a:gd name="connsiteY4" fmla="*/ 0 h 3114215"/>
                  <a:gd name="connsiteX5" fmla="*/ 2590896 w 6352597"/>
                  <a:gd name="connsiteY5" fmla="*/ 386799 h 3114215"/>
                  <a:gd name="connsiteX6" fmla="*/ 2594132 w 6352597"/>
                  <a:gd name="connsiteY6" fmla="*/ 435667 h 3114215"/>
                  <a:gd name="connsiteX7" fmla="*/ 2545142 w 6352597"/>
                  <a:gd name="connsiteY7" fmla="*/ 438895 h 3114215"/>
                  <a:gd name="connsiteX8" fmla="*/ 1560962 w 6352597"/>
                  <a:gd name="connsiteY8" fmla="*/ 69154 h 3114215"/>
                  <a:gd name="connsiteX9" fmla="*/ 506071 w 6352597"/>
                  <a:gd name="connsiteY9" fmla="*/ 504821 h 3114215"/>
                  <a:gd name="connsiteX10" fmla="*/ 69325 w 6352597"/>
                  <a:gd name="connsiteY10" fmla="*/ 1557108 h 3114215"/>
                  <a:gd name="connsiteX11" fmla="*/ 506071 w 6352597"/>
                  <a:gd name="connsiteY11" fmla="*/ 2609394 h 3114215"/>
                  <a:gd name="connsiteX12" fmla="*/ 1560962 w 6352597"/>
                  <a:gd name="connsiteY12" fmla="*/ 3045062 h 3114215"/>
                  <a:gd name="connsiteX13" fmla="*/ 2357965 w 6352597"/>
                  <a:gd name="connsiteY13" fmla="*/ 2815241 h 3114215"/>
                  <a:gd name="connsiteX14" fmla="*/ 3239545 w 6352597"/>
                  <a:gd name="connsiteY14" fmla="*/ 1535670 h 3114215"/>
                  <a:gd name="connsiteX15" fmla="*/ 4135220 w 6352597"/>
                  <a:gd name="connsiteY15" fmla="*/ 240654 h 3114215"/>
                  <a:gd name="connsiteX16" fmla="*/ 4969197 w 6352597"/>
                  <a:gd name="connsiteY16" fmla="*/ 0 h 3114215"/>
                  <a:gd name="connsiteX17" fmla="*/ 6073078 w 6352597"/>
                  <a:gd name="connsiteY17" fmla="*/ 455952 h 3114215"/>
                  <a:gd name="connsiteX18" fmla="*/ 6348528 w 6352597"/>
                  <a:gd name="connsiteY18" fmla="*/ 827307 h 3114215"/>
                  <a:gd name="connsiteX19" fmla="*/ 6334200 w 6352597"/>
                  <a:gd name="connsiteY19" fmla="*/ 874101 h 3114215"/>
                  <a:gd name="connsiteX20" fmla="*/ 6287291 w 6352597"/>
                  <a:gd name="connsiteY20" fmla="*/ 859809 h 3114215"/>
                  <a:gd name="connsiteX21" fmla="*/ 6024088 w 6352597"/>
                  <a:gd name="connsiteY21" fmla="*/ 504821 h 3114215"/>
                  <a:gd name="connsiteX22" fmla="*/ 4969197 w 6352597"/>
                  <a:gd name="connsiteY22" fmla="*/ 69154 h 3114215"/>
                  <a:gd name="connsiteX23" fmla="*/ 4172193 w 6352597"/>
                  <a:gd name="connsiteY23" fmla="*/ 298974 h 3114215"/>
                  <a:gd name="connsiteX24" fmla="*/ 3302399 w 6352597"/>
                  <a:gd name="connsiteY24" fmla="*/ 1564254 h 3114215"/>
                  <a:gd name="connsiteX25" fmla="*/ 2394938 w 6352597"/>
                  <a:gd name="connsiteY25" fmla="*/ 2873561 h 3114215"/>
                  <a:gd name="connsiteX26" fmla="*/ 1560962 w 6352597"/>
                  <a:gd name="connsiteY26" fmla="*/ 3114215 h 311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2597" h="3114215">
                    <a:moveTo>
                      <a:pt x="1560962" y="3113985"/>
                    </a:moveTo>
                    <a:cubicBezTo>
                      <a:pt x="1144089" y="3113985"/>
                      <a:pt x="752173" y="2952166"/>
                      <a:pt x="457081" y="2658032"/>
                    </a:cubicBezTo>
                    <a:cubicBezTo>
                      <a:pt x="162220" y="2364130"/>
                      <a:pt x="0" y="1972951"/>
                      <a:pt x="0" y="1557108"/>
                    </a:cubicBezTo>
                    <a:cubicBezTo>
                      <a:pt x="0" y="1141264"/>
                      <a:pt x="162220" y="750316"/>
                      <a:pt x="457081" y="455952"/>
                    </a:cubicBezTo>
                    <a:cubicBezTo>
                      <a:pt x="752173" y="161819"/>
                      <a:pt x="1144089" y="0"/>
                      <a:pt x="1560962" y="0"/>
                    </a:cubicBezTo>
                    <a:cubicBezTo>
                      <a:pt x="1940399" y="0"/>
                      <a:pt x="2306203" y="137385"/>
                      <a:pt x="2590896" y="386799"/>
                    </a:cubicBezTo>
                    <a:cubicBezTo>
                      <a:pt x="2605223" y="399477"/>
                      <a:pt x="2606610" y="421145"/>
                      <a:pt x="2594132" y="435667"/>
                    </a:cubicBezTo>
                    <a:cubicBezTo>
                      <a:pt x="2581422" y="449959"/>
                      <a:pt x="2559700" y="451342"/>
                      <a:pt x="2545142" y="438895"/>
                    </a:cubicBezTo>
                    <a:cubicBezTo>
                      <a:pt x="2273158" y="200545"/>
                      <a:pt x="1923530" y="69154"/>
                      <a:pt x="1560962" y="69154"/>
                    </a:cubicBezTo>
                    <a:cubicBezTo>
                      <a:pt x="1162807" y="69154"/>
                      <a:pt x="787991" y="223827"/>
                      <a:pt x="506071" y="504821"/>
                    </a:cubicBezTo>
                    <a:cubicBezTo>
                      <a:pt x="224381" y="786045"/>
                      <a:pt x="69325" y="1159705"/>
                      <a:pt x="69325" y="1557108"/>
                    </a:cubicBezTo>
                    <a:cubicBezTo>
                      <a:pt x="69325" y="1954510"/>
                      <a:pt x="224381" y="2328400"/>
                      <a:pt x="506071" y="2609394"/>
                    </a:cubicBezTo>
                    <a:cubicBezTo>
                      <a:pt x="787991" y="2890388"/>
                      <a:pt x="1162576" y="3045062"/>
                      <a:pt x="1560962" y="3045062"/>
                    </a:cubicBezTo>
                    <a:cubicBezTo>
                      <a:pt x="1844500" y="3045062"/>
                      <a:pt x="2120181" y="2965535"/>
                      <a:pt x="2357965" y="2815241"/>
                    </a:cubicBezTo>
                    <a:cubicBezTo>
                      <a:pt x="2775993" y="2551305"/>
                      <a:pt x="3011467" y="2034959"/>
                      <a:pt x="3239545" y="1535670"/>
                    </a:cubicBezTo>
                    <a:cubicBezTo>
                      <a:pt x="3469703" y="1031771"/>
                      <a:pt x="3707487" y="510584"/>
                      <a:pt x="4135220" y="240654"/>
                    </a:cubicBezTo>
                    <a:cubicBezTo>
                      <a:pt x="4384558" y="83215"/>
                      <a:pt x="4672949" y="0"/>
                      <a:pt x="4969197" y="0"/>
                    </a:cubicBezTo>
                    <a:cubicBezTo>
                      <a:pt x="5386301" y="0"/>
                      <a:pt x="5778216" y="161819"/>
                      <a:pt x="6073078" y="455952"/>
                    </a:cubicBezTo>
                    <a:cubicBezTo>
                      <a:pt x="6183304" y="565907"/>
                      <a:pt x="6275968" y="690844"/>
                      <a:pt x="6348528" y="827307"/>
                    </a:cubicBezTo>
                    <a:cubicBezTo>
                      <a:pt x="6357540" y="844134"/>
                      <a:pt x="6351070" y="865111"/>
                      <a:pt x="6334200" y="874101"/>
                    </a:cubicBezTo>
                    <a:cubicBezTo>
                      <a:pt x="6317332" y="883091"/>
                      <a:pt x="6296303" y="876637"/>
                      <a:pt x="6287291" y="859809"/>
                    </a:cubicBezTo>
                    <a:cubicBezTo>
                      <a:pt x="6217966" y="729340"/>
                      <a:pt x="6129462" y="609934"/>
                      <a:pt x="6024088" y="504821"/>
                    </a:cubicBezTo>
                    <a:cubicBezTo>
                      <a:pt x="5742399" y="223827"/>
                      <a:pt x="5367814" y="69154"/>
                      <a:pt x="4969197" y="69154"/>
                    </a:cubicBezTo>
                    <a:cubicBezTo>
                      <a:pt x="4686121" y="69154"/>
                      <a:pt x="4410440" y="148680"/>
                      <a:pt x="4172193" y="298974"/>
                    </a:cubicBezTo>
                    <a:cubicBezTo>
                      <a:pt x="3761791" y="557839"/>
                      <a:pt x="3528398" y="1069575"/>
                      <a:pt x="3302399" y="1564254"/>
                    </a:cubicBezTo>
                    <a:cubicBezTo>
                      <a:pt x="3070392" y="2072763"/>
                      <a:pt x="2830298" y="2598330"/>
                      <a:pt x="2394938" y="2873561"/>
                    </a:cubicBezTo>
                    <a:cubicBezTo>
                      <a:pt x="2146063" y="3031001"/>
                      <a:pt x="1857672" y="3114215"/>
                      <a:pt x="1560962" y="3114215"/>
                    </a:cubicBezTo>
                    <a:close/>
                  </a:path>
                </a:pathLst>
              </a:custGeom>
              <a:gradFill>
                <a:gsLst>
                  <a:gs pos="0">
                    <a:srgbClr val="E380B8"/>
                  </a:gs>
                  <a:gs pos="99000">
                    <a:schemeClr val="bg1"/>
                  </a:gs>
                </a:gsLst>
                <a:lin ang="0" scaled="1"/>
              </a:gradFill>
              <a:ln w="0"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Manrope"/>
                  <a:ea typeface="+mn-ea"/>
                  <a:cs typeface="+mn-cs"/>
                </a:endParaRPr>
              </a:p>
            </p:txBody>
          </p:sp>
          <p:sp>
            <p:nvSpPr>
              <p:cNvPr id="10" name="Freeform 9">
                <a:extLst>
                  <a:ext uri="{FF2B5EF4-FFF2-40B4-BE49-F238E27FC236}">
                    <a16:creationId xmlns:a16="http://schemas.microsoft.com/office/drawing/2014/main" id="{DBF87493-F87A-B247-95B9-3F2B439306B9}"/>
                  </a:ext>
                </a:extLst>
              </p:cNvPr>
              <p:cNvSpPr/>
              <p:nvPr/>
            </p:nvSpPr>
            <p:spPr>
              <a:xfrm>
                <a:off x="3609665" y="2855576"/>
                <a:ext cx="208443" cy="207928"/>
              </a:xfrm>
              <a:custGeom>
                <a:avLst/>
                <a:gdLst>
                  <a:gd name="connsiteX0" fmla="*/ 174355 w 208443"/>
                  <a:gd name="connsiteY0" fmla="*/ 27089 h 207928"/>
                  <a:gd name="connsiteX1" fmla="*/ 181288 w 208443"/>
                  <a:gd name="connsiteY1" fmla="*/ 173925 h 207928"/>
                  <a:gd name="connsiteX2" fmla="*/ 34088 w 208443"/>
                  <a:gd name="connsiteY2" fmla="*/ 180840 h 207928"/>
                  <a:gd name="connsiteX3" fmla="*/ 27156 w 208443"/>
                  <a:gd name="connsiteY3" fmla="*/ 34004 h 207928"/>
                  <a:gd name="connsiteX4" fmla="*/ 174355 w 208443"/>
                  <a:gd name="connsiteY4" fmla="*/ 27089 h 20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443" h="207928">
                    <a:moveTo>
                      <a:pt x="174355" y="27089"/>
                    </a:moveTo>
                    <a:cubicBezTo>
                      <a:pt x="216874" y="65815"/>
                      <a:pt x="220110" y="131511"/>
                      <a:pt x="181288" y="173925"/>
                    </a:cubicBezTo>
                    <a:cubicBezTo>
                      <a:pt x="142466" y="216339"/>
                      <a:pt x="76607" y="219566"/>
                      <a:pt x="34088" y="180840"/>
                    </a:cubicBezTo>
                    <a:cubicBezTo>
                      <a:pt x="-8431" y="142114"/>
                      <a:pt x="-11666" y="76418"/>
                      <a:pt x="27156" y="34004"/>
                    </a:cubicBezTo>
                    <a:cubicBezTo>
                      <a:pt x="65978" y="-8410"/>
                      <a:pt x="131836" y="-11637"/>
                      <a:pt x="174355" y="27089"/>
                    </a:cubicBezTo>
                    <a:close/>
                  </a:path>
                </a:pathLst>
              </a:custGeom>
              <a:solidFill>
                <a:srgbClr val="E380B8"/>
              </a:solidFill>
              <a:ln w="0"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Manrope"/>
                  <a:ea typeface="+mn-ea"/>
                  <a:cs typeface="+mn-cs"/>
                </a:endParaRPr>
              </a:p>
            </p:txBody>
          </p:sp>
          <p:sp>
            <p:nvSpPr>
              <p:cNvPr id="11" name="Freeform 10">
                <a:extLst>
                  <a:ext uri="{FF2B5EF4-FFF2-40B4-BE49-F238E27FC236}">
                    <a16:creationId xmlns:a16="http://schemas.microsoft.com/office/drawing/2014/main" id="{2A363D98-1CD3-1BED-2428-6A82E57321E3}"/>
                  </a:ext>
                </a:extLst>
              </p:cNvPr>
              <p:cNvSpPr/>
              <p:nvPr/>
            </p:nvSpPr>
            <p:spPr>
              <a:xfrm>
                <a:off x="7360623" y="3284588"/>
                <a:ext cx="208386" cy="207871"/>
              </a:xfrm>
              <a:custGeom>
                <a:avLst/>
                <a:gdLst>
                  <a:gd name="connsiteX0" fmla="*/ 11182 w 208386"/>
                  <a:gd name="connsiteY0" fmla="*/ 150845 h 207871"/>
                  <a:gd name="connsiteX1" fmla="*/ 151218 w 208386"/>
                  <a:gd name="connsiteY1" fmla="*/ 196717 h 207871"/>
                  <a:gd name="connsiteX2" fmla="*/ 197204 w 208386"/>
                  <a:gd name="connsiteY2" fmla="*/ 57027 h 207871"/>
                  <a:gd name="connsiteX3" fmla="*/ 57168 w 208386"/>
                  <a:gd name="connsiteY3" fmla="*/ 11155 h 207871"/>
                  <a:gd name="connsiteX4" fmla="*/ 11182 w 208386"/>
                  <a:gd name="connsiteY4" fmla="*/ 150845 h 207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86" h="207871">
                    <a:moveTo>
                      <a:pt x="11182" y="150845"/>
                    </a:moveTo>
                    <a:cubicBezTo>
                      <a:pt x="37063" y="202019"/>
                      <a:pt x="99918" y="222534"/>
                      <a:pt x="151218" y="196717"/>
                    </a:cubicBezTo>
                    <a:cubicBezTo>
                      <a:pt x="202519" y="170900"/>
                      <a:pt x="223085" y="108200"/>
                      <a:pt x="197204" y="57027"/>
                    </a:cubicBezTo>
                    <a:cubicBezTo>
                      <a:pt x="171323" y="5853"/>
                      <a:pt x="108469" y="-14662"/>
                      <a:pt x="57168" y="11155"/>
                    </a:cubicBezTo>
                    <a:cubicBezTo>
                      <a:pt x="5868" y="36972"/>
                      <a:pt x="-14699" y="99671"/>
                      <a:pt x="11182" y="150845"/>
                    </a:cubicBezTo>
                    <a:close/>
                  </a:path>
                </a:pathLst>
              </a:custGeom>
              <a:solidFill>
                <a:schemeClr val="bg1"/>
              </a:solidFill>
              <a:ln w="0"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Manrope"/>
                  <a:ea typeface="+mn-ea"/>
                  <a:cs typeface="+mn-cs"/>
                </a:endParaRPr>
              </a:p>
            </p:txBody>
          </p:sp>
        </p:grpSp>
        <p:grpSp>
          <p:nvGrpSpPr>
            <p:cNvPr id="5" name="Graphic 2">
              <a:extLst>
                <a:ext uri="{FF2B5EF4-FFF2-40B4-BE49-F238E27FC236}">
                  <a16:creationId xmlns:a16="http://schemas.microsoft.com/office/drawing/2014/main" id="{CF42235F-A250-D770-21BC-2905F5752A0F}"/>
                </a:ext>
              </a:extLst>
            </p:cNvPr>
            <p:cNvGrpSpPr/>
            <p:nvPr/>
          </p:nvGrpSpPr>
          <p:grpSpPr>
            <a:xfrm>
              <a:off x="4583696" y="2548653"/>
              <a:ext cx="6468559" cy="3114445"/>
              <a:chOff x="4583696" y="2548653"/>
              <a:chExt cx="6468559" cy="3114445"/>
            </a:xfrm>
          </p:grpSpPr>
          <p:sp>
            <p:nvSpPr>
              <p:cNvPr id="6" name="Freeform 5">
                <a:extLst>
                  <a:ext uri="{FF2B5EF4-FFF2-40B4-BE49-F238E27FC236}">
                    <a16:creationId xmlns:a16="http://schemas.microsoft.com/office/drawing/2014/main" id="{DA85E9C8-56E7-CCE8-94B8-8FEF88E30BB1}"/>
                  </a:ext>
                </a:extLst>
              </p:cNvPr>
              <p:cNvSpPr/>
              <p:nvPr/>
            </p:nvSpPr>
            <p:spPr>
              <a:xfrm>
                <a:off x="4650673" y="2548653"/>
                <a:ext cx="6401582" cy="3114445"/>
              </a:xfrm>
              <a:custGeom>
                <a:avLst/>
                <a:gdLst>
                  <a:gd name="connsiteX0" fmla="*/ 4840390 w 6401582"/>
                  <a:gd name="connsiteY0" fmla="*/ 3114446 h 3114445"/>
                  <a:gd name="connsiteX1" fmla="*/ 3810686 w 6401582"/>
                  <a:gd name="connsiteY1" fmla="*/ 2727416 h 3114445"/>
                  <a:gd name="connsiteX2" fmla="*/ 3807451 w 6401582"/>
                  <a:gd name="connsiteY2" fmla="*/ 2678548 h 3114445"/>
                  <a:gd name="connsiteX3" fmla="*/ 3856440 w 6401582"/>
                  <a:gd name="connsiteY3" fmla="*/ 2675321 h 3114445"/>
                  <a:gd name="connsiteX4" fmla="*/ 4840390 w 6401582"/>
                  <a:gd name="connsiteY4" fmla="*/ 3045062 h 3114445"/>
                  <a:gd name="connsiteX5" fmla="*/ 5895281 w 6401582"/>
                  <a:gd name="connsiteY5" fmla="*/ 2609394 h 3114445"/>
                  <a:gd name="connsiteX6" fmla="*/ 6332027 w 6401582"/>
                  <a:gd name="connsiteY6" fmla="*/ 1557108 h 3114445"/>
                  <a:gd name="connsiteX7" fmla="*/ 5895281 w 6401582"/>
                  <a:gd name="connsiteY7" fmla="*/ 504821 h 3114445"/>
                  <a:gd name="connsiteX8" fmla="*/ 4840390 w 6401582"/>
                  <a:gd name="connsiteY8" fmla="*/ 69154 h 3114445"/>
                  <a:gd name="connsiteX9" fmla="*/ 4043617 w 6401582"/>
                  <a:gd name="connsiteY9" fmla="*/ 298974 h 3114445"/>
                  <a:gd name="connsiteX10" fmla="*/ 3162038 w 6401582"/>
                  <a:gd name="connsiteY10" fmla="*/ 1578315 h 3114445"/>
                  <a:gd name="connsiteX11" fmla="*/ 2266131 w 6401582"/>
                  <a:gd name="connsiteY11" fmla="*/ 2873330 h 3114445"/>
                  <a:gd name="connsiteX12" fmla="*/ 1432386 w 6401582"/>
                  <a:gd name="connsiteY12" fmla="*/ 3114215 h 3114445"/>
                  <a:gd name="connsiteX13" fmla="*/ 328505 w 6401582"/>
                  <a:gd name="connsiteY13" fmla="*/ 2658263 h 3114445"/>
                  <a:gd name="connsiteX14" fmla="*/ 2910 w 6401582"/>
                  <a:gd name="connsiteY14" fmla="*/ 2183178 h 3114445"/>
                  <a:gd name="connsiteX15" fmla="*/ 20703 w 6401582"/>
                  <a:gd name="connsiteY15" fmla="*/ 2137537 h 3114445"/>
                  <a:gd name="connsiteX16" fmla="*/ 66458 w 6401582"/>
                  <a:gd name="connsiteY16" fmla="*/ 2155286 h 3114445"/>
                  <a:gd name="connsiteX17" fmla="*/ 377726 w 6401582"/>
                  <a:gd name="connsiteY17" fmla="*/ 2609394 h 3114445"/>
                  <a:gd name="connsiteX18" fmla="*/ 1432617 w 6401582"/>
                  <a:gd name="connsiteY18" fmla="*/ 3045062 h 3114445"/>
                  <a:gd name="connsiteX19" fmla="*/ 2229389 w 6401582"/>
                  <a:gd name="connsiteY19" fmla="*/ 2815011 h 3114445"/>
                  <a:gd name="connsiteX20" fmla="*/ 3099184 w 6401582"/>
                  <a:gd name="connsiteY20" fmla="*/ 1549731 h 3114445"/>
                  <a:gd name="connsiteX21" fmla="*/ 4006875 w 6401582"/>
                  <a:gd name="connsiteY21" fmla="*/ 240654 h 3114445"/>
                  <a:gd name="connsiteX22" fmla="*/ 4840621 w 6401582"/>
                  <a:gd name="connsiteY22" fmla="*/ 0 h 3114445"/>
                  <a:gd name="connsiteX23" fmla="*/ 5944502 w 6401582"/>
                  <a:gd name="connsiteY23" fmla="*/ 455952 h 3114445"/>
                  <a:gd name="connsiteX24" fmla="*/ 6401583 w 6401582"/>
                  <a:gd name="connsiteY24" fmla="*/ 1557108 h 3114445"/>
                  <a:gd name="connsiteX25" fmla="*/ 5944502 w 6401582"/>
                  <a:gd name="connsiteY25" fmla="*/ 2658263 h 3114445"/>
                  <a:gd name="connsiteX26" fmla="*/ 4840621 w 6401582"/>
                  <a:gd name="connsiteY26" fmla="*/ 3114215 h 311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01582" h="3114445">
                    <a:moveTo>
                      <a:pt x="4840390" y="3114446"/>
                    </a:moveTo>
                    <a:cubicBezTo>
                      <a:pt x="4460952" y="3114446"/>
                      <a:pt x="4095149" y="2977061"/>
                      <a:pt x="3810686" y="2727416"/>
                    </a:cubicBezTo>
                    <a:cubicBezTo>
                      <a:pt x="3796359" y="2714738"/>
                      <a:pt x="3794972" y="2693070"/>
                      <a:pt x="3807451" y="2678548"/>
                    </a:cubicBezTo>
                    <a:cubicBezTo>
                      <a:pt x="3820160" y="2664256"/>
                      <a:pt x="3841882" y="2662873"/>
                      <a:pt x="3856440" y="2675321"/>
                    </a:cubicBezTo>
                    <a:cubicBezTo>
                      <a:pt x="4128424" y="2913670"/>
                      <a:pt x="4477822" y="3045062"/>
                      <a:pt x="4840390" y="3045062"/>
                    </a:cubicBezTo>
                    <a:cubicBezTo>
                      <a:pt x="5238545" y="3045062"/>
                      <a:pt x="5613360" y="2890388"/>
                      <a:pt x="5895281" y="2609394"/>
                    </a:cubicBezTo>
                    <a:cubicBezTo>
                      <a:pt x="6176971" y="2328170"/>
                      <a:pt x="6332027" y="1954510"/>
                      <a:pt x="6332027" y="1557108"/>
                    </a:cubicBezTo>
                    <a:cubicBezTo>
                      <a:pt x="6332027" y="1159705"/>
                      <a:pt x="6176971" y="785815"/>
                      <a:pt x="5895281" y="504821"/>
                    </a:cubicBezTo>
                    <a:cubicBezTo>
                      <a:pt x="5613360" y="223827"/>
                      <a:pt x="5238776" y="69154"/>
                      <a:pt x="4840390" y="69154"/>
                    </a:cubicBezTo>
                    <a:cubicBezTo>
                      <a:pt x="4556851" y="69154"/>
                      <a:pt x="4281170" y="148680"/>
                      <a:pt x="4043617" y="298974"/>
                    </a:cubicBezTo>
                    <a:cubicBezTo>
                      <a:pt x="3625589" y="563140"/>
                      <a:pt x="3389885" y="1079257"/>
                      <a:pt x="3162038" y="1578315"/>
                    </a:cubicBezTo>
                    <a:cubicBezTo>
                      <a:pt x="2932111" y="2082214"/>
                      <a:pt x="2694096" y="2603171"/>
                      <a:pt x="2266131" y="2873330"/>
                    </a:cubicBezTo>
                    <a:cubicBezTo>
                      <a:pt x="2017255" y="3030770"/>
                      <a:pt x="1728865" y="3114215"/>
                      <a:pt x="1432386" y="3114215"/>
                    </a:cubicBezTo>
                    <a:cubicBezTo>
                      <a:pt x="1015282" y="3114215"/>
                      <a:pt x="623366" y="2952396"/>
                      <a:pt x="328505" y="2658263"/>
                    </a:cubicBezTo>
                    <a:cubicBezTo>
                      <a:pt x="190549" y="2520647"/>
                      <a:pt x="81016" y="2360672"/>
                      <a:pt x="2910" y="2183178"/>
                    </a:cubicBezTo>
                    <a:cubicBezTo>
                      <a:pt x="-4716" y="2165659"/>
                      <a:pt x="3141" y="2145374"/>
                      <a:pt x="20703" y="2137537"/>
                    </a:cubicBezTo>
                    <a:cubicBezTo>
                      <a:pt x="38265" y="2129930"/>
                      <a:pt x="58601" y="2137767"/>
                      <a:pt x="66458" y="2155286"/>
                    </a:cubicBezTo>
                    <a:cubicBezTo>
                      <a:pt x="141097" y="2324943"/>
                      <a:pt x="245777" y="2477772"/>
                      <a:pt x="377726" y="2609394"/>
                    </a:cubicBezTo>
                    <a:cubicBezTo>
                      <a:pt x="659415" y="2890388"/>
                      <a:pt x="1034000" y="3045062"/>
                      <a:pt x="1432617" y="3045062"/>
                    </a:cubicBezTo>
                    <a:cubicBezTo>
                      <a:pt x="1715924" y="3045062"/>
                      <a:pt x="1991374" y="2965535"/>
                      <a:pt x="2229389" y="2815011"/>
                    </a:cubicBezTo>
                    <a:cubicBezTo>
                      <a:pt x="2640023" y="2555916"/>
                      <a:pt x="2873416" y="2044410"/>
                      <a:pt x="3099184" y="1549731"/>
                    </a:cubicBezTo>
                    <a:cubicBezTo>
                      <a:pt x="3331190" y="1041453"/>
                      <a:pt x="3571285" y="515655"/>
                      <a:pt x="4006875" y="240654"/>
                    </a:cubicBezTo>
                    <a:cubicBezTo>
                      <a:pt x="4255520" y="83215"/>
                      <a:pt x="4543911" y="0"/>
                      <a:pt x="4840621" y="0"/>
                    </a:cubicBezTo>
                    <a:cubicBezTo>
                      <a:pt x="5257493" y="0"/>
                      <a:pt x="5649409" y="161819"/>
                      <a:pt x="5944502" y="455952"/>
                    </a:cubicBezTo>
                    <a:cubicBezTo>
                      <a:pt x="6239362" y="750086"/>
                      <a:pt x="6401583" y="1141034"/>
                      <a:pt x="6401583" y="1557108"/>
                    </a:cubicBezTo>
                    <a:cubicBezTo>
                      <a:pt x="6401583" y="1973182"/>
                      <a:pt x="6239362" y="2363899"/>
                      <a:pt x="5944502" y="2658263"/>
                    </a:cubicBezTo>
                    <a:cubicBezTo>
                      <a:pt x="5649409" y="2952396"/>
                      <a:pt x="5257493" y="3114215"/>
                      <a:pt x="4840621" y="3114215"/>
                    </a:cubicBezTo>
                    <a:close/>
                  </a:path>
                </a:pathLst>
              </a:custGeom>
              <a:gradFill>
                <a:gsLst>
                  <a:gs pos="0">
                    <a:srgbClr val="E380B8"/>
                  </a:gs>
                  <a:gs pos="100000">
                    <a:schemeClr val="bg1"/>
                  </a:gs>
                </a:gsLst>
                <a:lin ang="0" scaled="1"/>
              </a:gradFill>
              <a:ln w="0"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Manrope"/>
                  <a:ea typeface="+mn-ea"/>
                  <a:cs typeface="+mn-cs"/>
                </a:endParaRPr>
              </a:p>
            </p:txBody>
          </p:sp>
          <p:sp>
            <p:nvSpPr>
              <p:cNvPr id="7" name="Freeform 6">
                <a:extLst>
                  <a:ext uri="{FF2B5EF4-FFF2-40B4-BE49-F238E27FC236}">
                    <a16:creationId xmlns:a16="http://schemas.microsoft.com/office/drawing/2014/main" id="{F6168746-25E9-8DED-9894-460CEEC9A1BF}"/>
                  </a:ext>
                </a:extLst>
              </p:cNvPr>
              <p:cNvSpPr/>
              <p:nvPr/>
            </p:nvSpPr>
            <p:spPr>
              <a:xfrm>
                <a:off x="4583696" y="4618781"/>
                <a:ext cx="208636" cy="208120"/>
              </a:xfrm>
              <a:custGeom>
                <a:avLst/>
                <a:gdLst>
                  <a:gd name="connsiteX0" fmla="*/ 7726 w 208636"/>
                  <a:gd name="connsiteY0" fmla="*/ 143247 h 208120"/>
                  <a:gd name="connsiteX1" fmla="*/ 65034 w 208636"/>
                  <a:gd name="connsiteY1" fmla="*/ 7707 h 208120"/>
                  <a:gd name="connsiteX2" fmla="*/ 200911 w 208636"/>
                  <a:gd name="connsiteY2" fmla="*/ 64873 h 208120"/>
                  <a:gd name="connsiteX3" fmla="*/ 143602 w 208636"/>
                  <a:gd name="connsiteY3" fmla="*/ 200414 h 208120"/>
                  <a:gd name="connsiteX4" fmla="*/ 7726 w 208636"/>
                  <a:gd name="connsiteY4" fmla="*/ 143247 h 208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36" h="208120">
                    <a:moveTo>
                      <a:pt x="7726" y="143247"/>
                    </a:moveTo>
                    <a:cubicBezTo>
                      <a:pt x="-13996" y="89999"/>
                      <a:pt x="11654" y="29375"/>
                      <a:pt x="65034" y="7707"/>
                    </a:cubicBezTo>
                    <a:cubicBezTo>
                      <a:pt x="118414" y="-13962"/>
                      <a:pt x="179189" y="11625"/>
                      <a:pt x="200911" y="64873"/>
                    </a:cubicBezTo>
                    <a:cubicBezTo>
                      <a:pt x="222632" y="118122"/>
                      <a:pt x="196982" y="178746"/>
                      <a:pt x="143602" y="200414"/>
                    </a:cubicBezTo>
                    <a:cubicBezTo>
                      <a:pt x="90222" y="222082"/>
                      <a:pt x="29447" y="196496"/>
                      <a:pt x="7726" y="143247"/>
                    </a:cubicBezTo>
                    <a:close/>
                  </a:path>
                </a:pathLst>
              </a:custGeom>
              <a:solidFill>
                <a:srgbClr val="E380B8"/>
              </a:solidFill>
              <a:ln w="0"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Manrope"/>
                  <a:ea typeface="+mn-ea"/>
                  <a:cs typeface="+mn-cs"/>
                </a:endParaRPr>
              </a:p>
            </p:txBody>
          </p:sp>
          <p:sp>
            <p:nvSpPr>
              <p:cNvPr id="8" name="Freeform 7">
                <a:extLst>
                  <a:ext uri="{FF2B5EF4-FFF2-40B4-BE49-F238E27FC236}">
                    <a16:creationId xmlns:a16="http://schemas.microsoft.com/office/drawing/2014/main" id="{D9C04904-5DC6-B7F1-8DCF-20D16EA5C39E}"/>
                  </a:ext>
                </a:extLst>
              </p:cNvPr>
              <p:cNvSpPr/>
              <p:nvPr/>
            </p:nvSpPr>
            <p:spPr>
              <a:xfrm>
                <a:off x="8384983" y="5148708"/>
                <a:ext cx="208351" cy="207928"/>
              </a:xfrm>
              <a:custGeom>
                <a:avLst/>
                <a:gdLst>
                  <a:gd name="connsiteX0" fmla="*/ 174355 w 208351"/>
                  <a:gd name="connsiteY0" fmla="*/ 27089 h 207928"/>
                  <a:gd name="connsiteX1" fmla="*/ 27156 w 208351"/>
                  <a:gd name="connsiteY1" fmla="*/ 34004 h 207928"/>
                  <a:gd name="connsiteX2" fmla="*/ 34088 w 208351"/>
                  <a:gd name="connsiteY2" fmla="*/ 180840 h 207928"/>
                  <a:gd name="connsiteX3" fmla="*/ 181288 w 208351"/>
                  <a:gd name="connsiteY3" fmla="*/ 173925 h 207928"/>
                  <a:gd name="connsiteX4" fmla="*/ 174355 w 208351"/>
                  <a:gd name="connsiteY4" fmla="*/ 27089 h 20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51" h="207928">
                    <a:moveTo>
                      <a:pt x="174355" y="27089"/>
                    </a:moveTo>
                    <a:cubicBezTo>
                      <a:pt x="131836" y="-11637"/>
                      <a:pt x="65746" y="-8410"/>
                      <a:pt x="27156" y="34004"/>
                    </a:cubicBezTo>
                    <a:cubicBezTo>
                      <a:pt x="-11666" y="76418"/>
                      <a:pt x="-8431" y="142345"/>
                      <a:pt x="34088" y="180840"/>
                    </a:cubicBezTo>
                    <a:cubicBezTo>
                      <a:pt x="76607" y="219566"/>
                      <a:pt x="142697" y="216339"/>
                      <a:pt x="181288" y="173925"/>
                    </a:cubicBezTo>
                    <a:cubicBezTo>
                      <a:pt x="219879" y="131511"/>
                      <a:pt x="216875" y="65584"/>
                      <a:pt x="174355" y="27089"/>
                    </a:cubicBezTo>
                    <a:close/>
                  </a:path>
                </a:pathLst>
              </a:custGeom>
              <a:solidFill>
                <a:schemeClr val="bg1"/>
              </a:solidFill>
              <a:ln w="0"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Manrope"/>
                  <a:ea typeface="+mn-ea"/>
                  <a:cs typeface="+mn-cs"/>
                </a:endParaRPr>
              </a:p>
            </p:txBody>
          </p:sp>
        </p:grpSp>
      </p:grpSp>
      <p:sp>
        <p:nvSpPr>
          <p:cNvPr id="12" name="TextBox 11">
            <a:extLst>
              <a:ext uri="{FF2B5EF4-FFF2-40B4-BE49-F238E27FC236}">
                <a16:creationId xmlns:a16="http://schemas.microsoft.com/office/drawing/2014/main" id="{E8A19062-753D-69B7-7A71-DEE0F8BD90DF}"/>
              </a:ext>
            </a:extLst>
          </p:cNvPr>
          <p:cNvSpPr txBox="1"/>
          <p:nvPr/>
        </p:nvSpPr>
        <p:spPr>
          <a:xfrm>
            <a:off x="881065" y="644186"/>
            <a:ext cx="15697320" cy="1338828"/>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a:ln>
                  <a:noFill/>
                </a:ln>
                <a:solidFill>
                  <a:srgbClr val="FFFFFF"/>
                </a:solidFill>
                <a:effectLst/>
                <a:uLnTx/>
                <a:uFillTx/>
                <a:latin typeface="Antonio Light" pitchFamily="2" charset="77"/>
                <a:ea typeface="+mn-ea"/>
                <a:cs typeface="+mn-cs"/>
              </a:rPr>
              <a:t>WHAT DID WE WANT TO LEARN?</a:t>
            </a:r>
          </a:p>
        </p:txBody>
      </p:sp>
      <p:sp>
        <p:nvSpPr>
          <p:cNvPr id="14" name="TextBox 13">
            <a:extLst>
              <a:ext uri="{FF2B5EF4-FFF2-40B4-BE49-F238E27FC236}">
                <a16:creationId xmlns:a16="http://schemas.microsoft.com/office/drawing/2014/main" id="{B967D913-D1E4-147F-6846-C1F87721B58C}"/>
              </a:ext>
            </a:extLst>
          </p:cNvPr>
          <p:cNvSpPr txBox="1"/>
          <p:nvPr/>
        </p:nvSpPr>
        <p:spPr>
          <a:xfrm>
            <a:off x="2548760" y="6172487"/>
            <a:ext cx="3008094"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anrope"/>
                <a:ea typeface="+mn-ea"/>
                <a:cs typeface="+mn-cs"/>
              </a:rPr>
              <a:t>How does </a:t>
            </a:r>
            <a:br>
              <a:rPr kumimoji="0" lang="en-US" sz="2400" b="0" i="0" u="none" strike="noStrike" kern="1200" cap="none" spc="0" normalizeH="0" baseline="0" noProof="0">
                <a:ln>
                  <a:noFill/>
                </a:ln>
                <a:solidFill>
                  <a:srgbClr val="FFFFFF"/>
                </a:solidFill>
                <a:effectLst/>
                <a:uLnTx/>
                <a:uFillTx/>
                <a:latin typeface="Manrope"/>
                <a:ea typeface="+mn-ea"/>
                <a:cs typeface="+mn-cs"/>
              </a:rPr>
            </a:br>
            <a:r>
              <a:rPr kumimoji="0" lang="en-US" sz="2400" b="0" i="0" u="none" strike="noStrike" kern="1200" cap="none" spc="0" normalizeH="0" baseline="0" noProof="0">
                <a:ln>
                  <a:noFill/>
                </a:ln>
                <a:solidFill>
                  <a:srgbClr val="FFFFFF"/>
                </a:solidFill>
                <a:effectLst/>
                <a:uLnTx/>
                <a:uFillTx/>
                <a:latin typeface="Manrope"/>
                <a:ea typeface="+mn-ea"/>
                <a:cs typeface="+mn-cs"/>
              </a:rPr>
              <a:t>OOH work?</a:t>
            </a:r>
          </a:p>
        </p:txBody>
      </p:sp>
      <p:sp>
        <p:nvSpPr>
          <p:cNvPr id="17" name="TextBox 16">
            <a:extLst>
              <a:ext uri="{FF2B5EF4-FFF2-40B4-BE49-F238E27FC236}">
                <a16:creationId xmlns:a16="http://schemas.microsoft.com/office/drawing/2014/main" id="{98197914-4F99-3F87-F1F6-44B7924F6F0A}"/>
              </a:ext>
            </a:extLst>
          </p:cNvPr>
          <p:cNvSpPr txBox="1"/>
          <p:nvPr/>
        </p:nvSpPr>
        <p:spPr>
          <a:xfrm>
            <a:off x="7639953" y="6172487"/>
            <a:ext cx="3008094" cy="156966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anrope"/>
                <a:ea typeface="+mn-ea"/>
                <a:cs typeface="+mn-cs"/>
              </a:rPr>
              <a:t>How effective are campaigns that use OOH versus those that do not?</a:t>
            </a:r>
          </a:p>
        </p:txBody>
      </p:sp>
      <p:sp>
        <p:nvSpPr>
          <p:cNvPr id="20" name="TextBox 19">
            <a:extLst>
              <a:ext uri="{FF2B5EF4-FFF2-40B4-BE49-F238E27FC236}">
                <a16:creationId xmlns:a16="http://schemas.microsoft.com/office/drawing/2014/main" id="{BF4674EF-E37C-727B-519A-3C1D2A77B260}"/>
              </a:ext>
            </a:extLst>
          </p:cNvPr>
          <p:cNvSpPr txBox="1"/>
          <p:nvPr/>
        </p:nvSpPr>
        <p:spPr>
          <a:xfrm>
            <a:off x="12777641" y="6172487"/>
            <a:ext cx="3008094"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anrope"/>
                <a:ea typeface="+mn-ea"/>
                <a:cs typeface="+mn-cs"/>
              </a:rPr>
              <a:t>How does </a:t>
            </a:r>
            <a:br>
              <a:rPr kumimoji="0" lang="en-US" sz="2400" b="0" i="0" u="none" strike="noStrike" kern="1200" cap="none" spc="0" normalizeH="0" baseline="0" noProof="0">
                <a:ln>
                  <a:noFill/>
                </a:ln>
                <a:solidFill>
                  <a:srgbClr val="FFFFFF"/>
                </a:solidFill>
                <a:effectLst/>
                <a:uLnTx/>
                <a:uFillTx/>
                <a:latin typeface="Manrope"/>
                <a:ea typeface="+mn-ea"/>
                <a:cs typeface="+mn-cs"/>
              </a:rPr>
            </a:br>
            <a:r>
              <a:rPr kumimoji="0" lang="en-US" sz="2400" b="0" i="0" u="none" strike="noStrike" kern="1200" cap="none" spc="0" normalizeH="0" baseline="0" noProof="0">
                <a:ln>
                  <a:noFill/>
                </a:ln>
                <a:solidFill>
                  <a:srgbClr val="FFFFFF"/>
                </a:solidFill>
                <a:effectLst/>
                <a:uLnTx/>
                <a:uFillTx/>
                <a:latin typeface="Manrope"/>
                <a:ea typeface="+mn-ea"/>
                <a:cs typeface="+mn-cs"/>
              </a:rPr>
              <a:t>OOH amplify </a:t>
            </a:r>
            <a:br>
              <a:rPr kumimoji="0" lang="en-US" sz="2400" b="0" i="0" u="none" strike="noStrike" kern="1200" cap="none" spc="0" normalizeH="0" baseline="0" noProof="0">
                <a:ln>
                  <a:noFill/>
                </a:ln>
                <a:solidFill>
                  <a:srgbClr val="FFFFFF"/>
                </a:solidFill>
                <a:effectLst/>
                <a:uLnTx/>
                <a:uFillTx/>
                <a:latin typeface="Manrope"/>
                <a:ea typeface="+mn-ea"/>
                <a:cs typeface="+mn-cs"/>
              </a:rPr>
            </a:br>
            <a:r>
              <a:rPr kumimoji="0" lang="en-US" sz="2400" b="0" i="0" u="none" strike="noStrike" kern="1200" cap="none" spc="0" normalizeH="0" baseline="0" noProof="0">
                <a:ln>
                  <a:noFill/>
                </a:ln>
                <a:solidFill>
                  <a:srgbClr val="FFFFFF"/>
                </a:solidFill>
                <a:effectLst/>
                <a:uLnTx/>
                <a:uFillTx/>
                <a:latin typeface="Manrope"/>
                <a:ea typeface="+mn-ea"/>
                <a:cs typeface="+mn-cs"/>
              </a:rPr>
              <a:t>other media?</a:t>
            </a:r>
          </a:p>
        </p:txBody>
      </p:sp>
      <p:sp>
        <p:nvSpPr>
          <p:cNvPr id="18" name="Freeform 6">
            <a:extLst>
              <a:ext uri="{FF2B5EF4-FFF2-40B4-BE49-F238E27FC236}">
                <a16:creationId xmlns:a16="http://schemas.microsoft.com/office/drawing/2014/main" id="{6CFC5831-6FDF-D67B-33D9-AA22C57309E5}"/>
              </a:ext>
            </a:extLst>
          </p:cNvPr>
          <p:cNvSpPr/>
          <p:nvPr/>
        </p:nvSpPr>
        <p:spPr>
          <a:xfrm>
            <a:off x="17005918" y="1028700"/>
            <a:ext cx="253382" cy="168614"/>
          </a:xfrm>
          <a:custGeom>
            <a:avLst/>
            <a:gdLst/>
            <a:ahLst/>
            <a:cxnLst/>
            <a:rect l="l" t="t" r="r" b="b"/>
            <a:pathLst>
              <a:path w="253382" h="168614">
                <a:moveTo>
                  <a:pt x="0" y="0"/>
                </a:moveTo>
                <a:lnTo>
                  <a:pt x="253382" y="0"/>
                </a:lnTo>
                <a:lnTo>
                  <a:pt x="253382" y="168614"/>
                </a:lnTo>
                <a:lnTo>
                  <a:pt x="0" y="1686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anrope"/>
              <a:ea typeface="+mn-ea"/>
              <a:cs typeface="+mn-cs"/>
            </a:endParaRPr>
          </a:p>
        </p:txBody>
      </p:sp>
      <p:pic>
        <p:nvPicPr>
          <p:cNvPr id="24" name="Picture 23" descr="A white letter on a black background&#10;&#10;Description automatically generated">
            <a:extLst>
              <a:ext uri="{FF2B5EF4-FFF2-40B4-BE49-F238E27FC236}">
                <a16:creationId xmlns:a16="http://schemas.microsoft.com/office/drawing/2014/main" id="{B90CC972-252A-83E4-B7DD-A51B019059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71767" y="9343202"/>
            <a:ext cx="2413234" cy="496773"/>
          </a:xfrm>
          <a:prstGeom prst="rect">
            <a:avLst/>
          </a:prstGeom>
        </p:spPr>
      </p:pic>
      <p:pic>
        <p:nvPicPr>
          <p:cNvPr id="27" name="Graphic 26" descr="Gears with solid fill">
            <a:extLst>
              <a:ext uri="{FF2B5EF4-FFF2-40B4-BE49-F238E27FC236}">
                <a16:creationId xmlns:a16="http://schemas.microsoft.com/office/drawing/2014/main" id="{C44719EA-0694-3DCC-1803-B4FE311A26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85294" y="4459079"/>
            <a:ext cx="1701346" cy="1701346"/>
          </a:xfrm>
          <a:prstGeom prst="rect">
            <a:avLst/>
          </a:prstGeom>
        </p:spPr>
      </p:pic>
      <p:pic>
        <p:nvPicPr>
          <p:cNvPr id="30" name="Graphic 29" descr="Arrow: Clockwise curve with solid fill">
            <a:extLst>
              <a:ext uri="{FF2B5EF4-FFF2-40B4-BE49-F238E27FC236}">
                <a16:creationId xmlns:a16="http://schemas.microsoft.com/office/drawing/2014/main" id="{1ADD66F9-9048-D870-108A-8B25E9499B4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224696" y="4374686"/>
            <a:ext cx="1838608" cy="1838608"/>
          </a:xfrm>
          <a:prstGeom prst="rect">
            <a:avLst/>
          </a:prstGeom>
        </p:spPr>
      </p:pic>
      <p:pic>
        <p:nvPicPr>
          <p:cNvPr id="32" name="Graphic 31" descr="Megaphone with solid fill">
            <a:extLst>
              <a:ext uri="{FF2B5EF4-FFF2-40B4-BE49-F238E27FC236}">
                <a16:creationId xmlns:a16="http://schemas.microsoft.com/office/drawing/2014/main" id="{5622171F-62C4-1B44-B3FD-C0DE316177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303562" y="4257041"/>
            <a:ext cx="1956252" cy="1956252"/>
          </a:xfrm>
          <a:prstGeom prst="rect">
            <a:avLst/>
          </a:prstGeom>
        </p:spPr>
      </p:pic>
      <p:sp>
        <p:nvSpPr>
          <p:cNvPr id="33" name="TextBox 32">
            <a:extLst>
              <a:ext uri="{FF2B5EF4-FFF2-40B4-BE49-F238E27FC236}">
                <a16:creationId xmlns:a16="http://schemas.microsoft.com/office/drawing/2014/main" id="{2DF8322F-FEC2-4700-F9F8-B1D8392D0E8B}"/>
              </a:ext>
            </a:extLst>
          </p:cNvPr>
          <p:cNvSpPr txBox="1"/>
          <p:nvPr/>
        </p:nvSpPr>
        <p:spPr>
          <a:xfrm>
            <a:off x="881065" y="1925025"/>
            <a:ext cx="15697320" cy="92333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380B8"/>
                </a:solidFill>
                <a:effectLst/>
                <a:uLnTx/>
                <a:uFillTx/>
                <a:latin typeface="Antonio Light" pitchFamily="2" charset="77"/>
                <a:ea typeface="+mn-ea"/>
                <a:cs typeface="+mn-cs"/>
              </a:rPr>
              <a:t>3 KEY QUESTIONS</a:t>
            </a:r>
          </a:p>
        </p:txBody>
      </p:sp>
    </p:spTree>
    <p:extLst>
      <p:ext uri="{BB962C8B-B14F-4D97-AF65-F5344CB8AC3E}">
        <p14:creationId xmlns:p14="http://schemas.microsoft.com/office/powerpoint/2010/main" val="1885271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pattFill prst="pct90">
          <a:fgClr>
            <a:schemeClr val="tx1"/>
          </a:fgClr>
          <a:bgClr>
            <a:schemeClr val="tx1">
              <a:lumMod val="75000"/>
              <a:lumOff val="25000"/>
            </a:schemeClr>
          </a:bgClr>
        </a:pattFill>
        <a:effectLst/>
      </p:bgPr>
    </p:bg>
    <p:spTree>
      <p:nvGrpSpPr>
        <p:cNvPr id="1" name="">
          <a:extLst>
            <a:ext uri="{FF2B5EF4-FFF2-40B4-BE49-F238E27FC236}">
              <a16:creationId xmlns:a16="http://schemas.microsoft.com/office/drawing/2014/main" id="{7CF75720-2DED-576F-5F0D-48CF53BD8BE3}"/>
            </a:ext>
          </a:extLst>
        </p:cNvPr>
        <p:cNvGrpSpPr/>
        <p:nvPr/>
      </p:nvGrpSpPr>
      <p:grpSpPr>
        <a:xfrm>
          <a:off x="0" y="0"/>
          <a:ext cx="0" cy="0"/>
          <a:chOff x="0" y="0"/>
          <a:chExt cx="0" cy="0"/>
        </a:xfrm>
      </p:grpSpPr>
      <p:grpSp>
        <p:nvGrpSpPr>
          <p:cNvPr id="2" name="Graphic 2">
            <a:extLst>
              <a:ext uri="{FF2B5EF4-FFF2-40B4-BE49-F238E27FC236}">
                <a16:creationId xmlns:a16="http://schemas.microsoft.com/office/drawing/2014/main" id="{B2AD20FA-8FAF-6E14-A954-C93259B5888E}"/>
              </a:ext>
            </a:extLst>
          </p:cNvPr>
          <p:cNvGrpSpPr/>
          <p:nvPr/>
        </p:nvGrpSpPr>
        <p:grpSpPr>
          <a:xfrm>
            <a:off x="1726255" y="3753587"/>
            <a:ext cx="14852129" cy="4672016"/>
            <a:chOff x="1150836" y="2548653"/>
            <a:chExt cx="9901419" cy="3114677"/>
          </a:xfrm>
        </p:grpSpPr>
        <p:grpSp>
          <p:nvGrpSpPr>
            <p:cNvPr id="4" name="Graphic 2">
              <a:extLst>
                <a:ext uri="{FF2B5EF4-FFF2-40B4-BE49-F238E27FC236}">
                  <a16:creationId xmlns:a16="http://schemas.microsoft.com/office/drawing/2014/main" id="{AD9CD294-5BA4-7CA7-1E89-7684A36B9D0B}"/>
                </a:ext>
              </a:extLst>
            </p:cNvPr>
            <p:cNvGrpSpPr/>
            <p:nvPr/>
          </p:nvGrpSpPr>
          <p:grpSpPr>
            <a:xfrm>
              <a:off x="1150836" y="2549115"/>
              <a:ext cx="6418173" cy="3114215"/>
              <a:chOff x="1150836" y="2549115"/>
              <a:chExt cx="6418173" cy="3114215"/>
            </a:xfrm>
          </p:grpSpPr>
          <p:sp>
            <p:nvSpPr>
              <p:cNvPr id="9" name="Freeform 8">
                <a:extLst>
                  <a:ext uri="{FF2B5EF4-FFF2-40B4-BE49-F238E27FC236}">
                    <a16:creationId xmlns:a16="http://schemas.microsoft.com/office/drawing/2014/main" id="{1F60AFFB-62F8-8CFB-4DFA-17F438EADB82}"/>
                  </a:ext>
                </a:extLst>
              </p:cNvPr>
              <p:cNvSpPr/>
              <p:nvPr/>
            </p:nvSpPr>
            <p:spPr>
              <a:xfrm>
                <a:off x="1150836" y="2549115"/>
                <a:ext cx="6352597" cy="3114215"/>
              </a:xfrm>
              <a:custGeom>
                <a:avLst/>
                <a:gdLst>
                  <a:gd name="connsiteX0" fmla="*/ 1560962 w 6352597"/>
                  <a:gd name="connsiteY0" fmla="*/ 3113985 h 3114215"/>
                  <a:gd name="connsiteX1" fmla="*/ 457081 w 6352597"/>
                  <a:gd name="connsiteY1" fmla="*/ 2658032 h 3114215"/>
                  <a:gd name="connsiteX2" fmla="*/ 0 w 6352597"/>
                  <a:gd name="connsiteY2" fmla="*/ 1557108 h 3114215"/>
                  <a:gd name="connsiteX3" fmla="*/ 457081 w 6352597"/>
                  <a:gd name="connsiteY3" fmla="*/ 455952 h 3114215"/>
                  <a:gd name="connsiteX4" fmla="*/ 1560962 w 6352597"/>
                  <a:gd name="connsiteY4" fmla="*/ 0 h 3114215"/>
                  <a:gd name="connsiteX5" fmla="*/ 2590896 w 6352597"/>
                  <a:gd name="connsiteY5" fmla="*/ 386799 h 3114215"/>
                  <a:gd name="connsiteX6" fmla="*/ 2594132 w 6352597"/>
                  <a:gd name="connsiteY6" fmla="*/ 435667 h 3114215"/>
                  <a:gd name="connsiteX7" fmla="*/ 2545142 w 6352597"/>
                  <a:gd name="connsiteY7" fmla="*/ 438895 h 3114215"/>
                  <a:gd name="connsiteX8" fmla="*/ 1560962 w 6352597"/>
                  <a:gd name="connsiteY8" fmla="*/ 69154 h 3114215"/>
                  <a:gd name="connsiteX9" fmla="*/ 506071 w 6352597"/>
                  <a:gd name="connsiteY9" fmla="*/ 504821 h 3114215"/>
                  <a:gd name="connsiteX10" fmla="*/ 69325 w 6352597"/>
                  <a:gd name="connsiteY10" fmla="*/ 1557108 h 3114215"/>
                  <a:gd name="connsiteX11" fmla="*/ 506071 w 6352597"/>
                  <a:gd name="connsiteY11" fmla="*/ 2609394 h 3114215"/>
                  <a:gd name="connsiteX12" fmla="*/ 1560962 w 6352597"/>
                  <a:gd name="connsiteY12" fmla="*/ 3045062 h 3114215"/>
                  <a:gd name="connsiteX13" fmla="*/ 2357965 w 6352597"/>
                  <a:gd name="connsiteY13" fmla="*/ 2815241 h 3114215"/>
                  <a:gd name="connsiteX14" fmla="*/ 3239545 w 6352597"/>
                  <a:gd name="connsiteY14" fmla="*/ 1535670 h 3114215"/>
                  <a:gd name="connsiteX15" fmla="*/ 4135220 w 6352597"/>
                  <a:gd name="connsiteY15" fmla="*/ 240654 h 3114215"/>
                  <a:gd name="connsiteX16" fmla="*/ 4969197 w 6352597"/>
                  <a:gd name="connsiteY16" fmla="*/ 0 h 3114215"/>
                  <a:gd name="connsiteX17" fmla="*/ 6073078 w 6352597"/>
                  <a:gd name="connsiteY17" fmla="*/ 455952 h 3114215"/>
                  <a:gd name="connsiteX18" fmla="*/ 6348528 w 6352597"/>
                  <a:gd name="connsiteY18" fmla="*/ 827307 h 3114215"/>
                  <a:gd name="connsiteX19" fmla="*/ 6334200 w 6352597"/>
                  <a:gd name="connsiteY19" fmla="*/ 874101 h 3114215"/>
                  <a:gd name="connsiteX20" fmla="*/ 6287291 w 6352597"/>
                  <a:gd name="connsiteY20" fmla="*/ 859809 h 3114215"/>
                  <a:gd name="connsiteX21" fmla="*/ 6024088 w 6352597"/>
                  <a:gd name="connsiteY21" fmla="*/ 504821 h 3114215"/>
                  <a:gd name="connsiteX22" fmla="*/ 4969197 w 6352597"/>
                  <a:gd name="connsiteY22" fmla="*/ 69154 h 3114215"/>
                  <a:gd name="connsiteX23" fmla="*/ 4172193 w 6352597"/>
                  <a:gd name="connsiteY23" fmla="*/ 298974 h 3114215"/>
                  <a:gd name="connsiteX24" fmla="*/ 3302399 w 6352597"/>
                  <a:gd name="connsiteY24" fmla="*/ 1564254 h 3114215"/>
                  <a:gd name="connsiteX25" fmla="*/ 2394938 w 6352597"/>
                  <a:gd name="connsiteY25" fmla="*/ 2873561 h 3114215"/>
                  <a:gd name="connsiteX26" fmla="*/ 1560962 w 6352597"/>
                  <a:gd name="connsiteY26" fmla="*/ 3114215 h 311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2597" h="3114215">
                    <a:moveTo>
                      <a:pt x="1560962" y="3113985"/>
                    </a:moveTo>
                    <a:cubicBezTo>
                      <a:pt x="1144089" y="3113985"/>
                      <a:pt x="752173" y="2952166"/>
                      <a:pt x="457081" y="2658032"/>
                    </a:cubicBezTo>
                    <a:cubicBezTo>
                      <a:pt x="162220" y="2364130"/>
                      <a:pt x="0" y="1972951"/>
                      <a:pt x="0" y="1557108"/>
                    </a:cubicBezTo>
                    <a:cubicBezTo>
                      <a:pt x="0" y="1141264"/>
                      <a:pt x="162220" y="750316"/>
                      <a:pt x="457081" y="455952"/>
                    </a:cubicBezTo>
                    <a:cubicBezTo>
                      <a:pt x="752173" y="161819"/>
                      <a:pt x="1144089" y="0"/>
                      <a:pt x="1560962" y="0"/>
                    </a:cubicBezTo>
                    <a:cubicBezTo>
                      <a:pt x="1940399" y="0"/>
                      <a:pt x="2306203" y="137385"/>
                      <a:pt x="2590896" y="386799"/>
                    </a:cubicBezTo>
                    <a:cubicBezTo>
                      <a:pt x="2605223" y="399477"/>
                      <a:pt x="2606610" y="421145"/>
                      <a:pt x="2594132" y="435667"/>
                    </a:cubicBezTo>
                    <a:cubicBezTo>
                      <a:pt x="2581422" y="449959"/>
                      <a:pt x="2559700" y="451342"/>
                      <a:pt x="2545142" y="438895"/>
                    </a:cubicBezTo>
                    <a:cubicBezTo>
                      <a:pt x="2273158" y="200545"/>
                      <a:pt x="1923530" y="69154"/>
                      <a:pt x="1560962" y="69154"/>
                    </a:cubicBezTo>
                    <a:cubicBezTo>
                      <a:pt x="1162807" y="69154"/>
                      <a:pt x="787991" y="223827"/>
                      <a:pt x="506071" y="504821"/>
                    </a:cubicBezTo>
                    <a:cubicBezTo>
                      <a:pt x="224381" y="786045"/>
                      <a:pt x="69325" y="1159705"/>
                      <a:pt x="69325" y="1557108"/>
                    </a:cubicBezTo>
                    <a:cubicBezTo>
                      <a:pt x="69325" y="1954510"/>
                      <a:pt x="224381" y="2328400"/>
                      <a:pt x="506071" y="2609394"/>
                    </a:cubicBezTo>
                    <a:cubicBezTo>
                      <a:pt x="787991" y="2890388"/>
                      <a:pt x="1162576" y="3045062"/>
                      <a:pt x="1560962" y="3045062"/>
                    </a:cubicBezTo>
                    <a:cubicBezTo>
                      <a:pt x="1844500" y="3045062"/>
                      <a:pt x="2120181" y="2965535"/>
                      <a:pt x="2357965" y="2815241"/>
                    </a:cubicBezTo>
                    <a:cubicBezTo>
                      <a:pt x="2775993" y="2551305"/>
                      <a:pt x="3011467" y="2034959"/>
                      <a:pt x="3239545" y="1535670"/>
                    </a:cubicBezTo>
                    <a:cubicBezTo>
                      <a:pt x="3469703" y="1031771"/>
                      <a:pt x="3707487" y="510584"/>
                      <a:pt x="4135220" y="240654"/>
                    </a:cubicBezTo>
                    <a:cubicBezTo>
                      <a:pt x="4384558" y="83215"/>
                      <a:pt x="4672949" y="0"/>
                      <a:pt x="4969197" y="0"/>
                    </a:cubicBezTo>
                    <a:cubicBezTo>
                      <a:pt x="5386301" y="0"/>
                      <a:pt x="5778216" y="161819"/>
                      <a:pt x="6073078" y="455952"/>
                    </a:cubicBezTo>
                    <a:cubicBezTo>
                      <a:pt x="6183304" y="565907"/>
                      <a:pt x="6275968" y="690844"/>
                      <a:pt x="6348528" y="827307"/>
                    </a:cubicBezTo>
                    <a:cubicBezTo>
                      <a:pt x="6357540" y="844134"/>
                      <a:pt x="6351070" y="865111"/>
                      <a:pt x="6334200" y="874101"/>
                    </a:cubicBezTo>
                    <a:cubicBezTo>
                      <a:pt x="6317332" y="883091"/>
                      <a:pt x="6296303" y="876637"/>
                      <a:pt x="6287291" y="859809"/>
                    </a:cubicBezTo>
                    <a:cubicBezTo>
                      <a:pt x="6217966" y="729340"/>
                      <a:pt x="6129462" y="609934"/>
                      <a:pt x="6024088" y="504821"/>
                    </a:cubicBezTo>
                    <a:cubicBezTo>
                      <a:pt x="5742399" y="223827"/>
                      <a:pt x="5367814" y="69154"/>
                      <a:pt x="4969197" y="69154"/>
                    </a:cubicBezTo>
                    <a:cubicBezTo>
                      <a:pt x="4686121" y="69154"/>
                      <a:pt x="4410440" y="148680"/>
                      <a:pt x="4172193" y="298974"/>
                    </a:cubicBezTo>
                    <a:cubicBezTo>
                      <a:pt x="3761791" y="557839"/>
                      <a:pt x="3528398" y="1069575"/>
                      <a:pt x="3302399" y="1564254"/>
                    </a:cubicBezTo>
                    <a:cubicBezTo>
                      <a:pt x="3070392" y="2072763"/>
                      <a:pt x="2830298" y="2598330"/>
                      <a:pt x="2394938" y="2873561"/>
                    </a:cubicBezTo>
                    <a:cubicBezTo>
                      <a:pt x="2146063" y="3031001"/>
                      <a:pt x="1857672" y="3114215"/>
                      <a:pt x="1560962" y="3114215"/>
                    </a:cubicBezTo>
                    <a:close/>
                  </a:path>
                </a:pathLst>
              </a:custGeom>
              <a:gradFill>
                <a:gsLst>
                  <a:gs pos="0">
                    <a:srgbClr val="E380B8"/>
                  </a:gs>
                  <a:gs pos="99000">
                    <a:schemeClr val="bg1"/>
                  </a:gs>
                </a:gsLst>
                <a:lin ang="0" scaled="1"/>
              </a:gradFill>
              <a:ln w="0"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Manrope"/>
                  <a:ea typeface="+mn-ea"/>
                  <a:cs typeface="+mn-cs"/>
                </a:endParaRPr>
              </a:p>
            </p:txBody>
          </p:sp>
          <p:sp>
            <p:nvSpPr>
              <p:cNvPr id="10" name="Freeform 9">
                <a:extLst>
                  <a:ext uri="{FF2B5EF4-FFF2-40B4-BE49-F238E27FC236}">
                    <a16:creationId xmlns:a16="http://schemas.microsoft.com/office/drawing/2014/main" id="{AC5B707B-71AA-33E8-3F6C-8926C9AC9E3A}"/>
                  </a:ext>
                </a:extLst>
              </p:cNvPr>
              <p:cNvSpPr/>
              <p:nvPr/>
            </p:nvSpPr>
            <p:spPr>
              <a:xfrm>
                <a:off x="3609665" y="2855576"/>
                <a:ext cx="208443" cy="207928"/>
              </a:xfrm>
              <a:custGeom>
                <a:avLst/>
                <a:gdLst>
                  <a:gd name="connsiteX0" fmla="*/ 174355 w 208443"/>
                  <a:gd name="connsiteY0" fmla="*/ 27089 h 207928"/>
                  <a:gd name="connsiteX1" fmla="*/ 181288 w 208443"/>
                  <a:gd name="connsiteY1" fmla="*/ 173925 h 207928"/>
                  <a:gd name="connsiteX2" fmla="*/ 34088 w 208443"/>
                  <a:gd name="connsiteY2" fmla="*/ 180840 h 207928"/>
                  <a:gd name="connsiteX3" fmla="*/ 27156 w 208443"/>
                  <a:gd name="connsiteY3" fmla="*/ 34004 h 207928"/>
                  <a:gd name="connsiteX4" fmla="*/ 174355 w 208443"/>
                  <a:gd name="connsiteY4" fmla="*/ 27089 h 20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443" h="207928">
                    <a:moveTo>
                      <a:pt x="174355" y="27089"/>
                    </a:moveTo>
                    <a:cubicBezTo>
                      <a:pt x="216874" y="65815"/>
                      <a:pt x="220110" y="131511"/>
                      <a:pt x="181288" y="173925"/>
                    </a:cubicBezTo>
                    <a:cubicBezTo>
                      <a:pt x="142466" y="216339"/>
                      <a:pt x="76607" y="219566"/>
                      <a:pt x="34088" y="180840"/>
                    </a:cubicBezTo>
                    <a:cubicBezTo>
                      <a:pt x="-8431" y="142114"/>
                      <a:pt x="-11666" y="76418"/>
                      <a:pt x="27156" y="34004"/>
                    </a:cubicBezTo>
                    <a:cubicBezTo>
                      <a:pt x="65978" y="-8410"/>
                      <a:pt x="131836" y="-11637"/>
                      <a:pt x="174355" y="27089"/>
                    </a:cubicBezTo>
                    <a:close/>
                  </a:path>
                </a:pathLst>
              </a:custGeom>
              <a:solidFill>
                <a:srgbClr val="E380B8"/>
              </a:solidFill>
              <a:ln w="0"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Manrope"/>
                  <a:ea typeface="+mn-ea"/>
                  <a:cs typeface="+mn-cs"/>
                </a:endParaRPr>
              </a:p>
            </p:txBody>
          </p:sp>
          <p:sp>
            <p:nvSpPr>
              <p:cNvPr id="11" name="Freeform 10">
                <a:extLst>
                  <a:ext uri="{FF2B5EF4-FFF2-40B4-BE49-F238E27FC236}">
                    <a16:creationId xmlns:a16="http://schemas.microsoft.com/office/drawing/2014/main" id="{D91E74E9-FC34-5FE1-E47D-84062737469B}"/>
                  </a:ext>
                </a:extLst>
              </p:cNvPr>
              <p:cNvSpPr/>
              <p:nvPr/>
            </p:nvSpPr>
            <p:spPr>
              <a:xfrm>
                <a:off x="7360623" y="3284588"/>
                <a:ext cx="208386" cy="207871"/>
              </a:xfrm>
              <a:custGeom>
                <a:avLst/>
                <a:gdLst>
                  <a:gd name="connsiteX0" fmla="*/ 11182 w 208386"/>
                  <a:gd name="connsiteY0" fmla="*/ 150845 h 207871"/>
                  <a:gd name="connsiteX1" fmla="*/ 151218 w 208386"/>
                  <a:gd name="connsiteY1" fmla="*/ 196717 h 207871"/>
                  <a:gd name="connsiteX2" fmla="*/ 197204 w 208386"/>
                  <a:gd name="connsiteY2" fmla="*/ 57027 h 207871"/>
                  <a:gd name="connsiteX3" fmla="*/ 57168 w 208386"/>
                  <a:gd name="connsiteY3" fmla="*/ 11155 h 207871"/>
                  <a:gd name="connsiteX4" fmla="*/ 11182 w 208386"/>
                  <a:gd name="connsiteY4" fmla="*/ 150845 h 207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86" h="207871">
                    <a:moveTo>
                      <a:pt x="11182" y="150845"/>
                    </a:moveTo>
                    <a:cubicBezTo>
                      <a:pt x="37063" y="202019"/>
                      <a:pt x="99918" y="222534"/>
                      <a:pt x="151218" y="196717"/>
                    </a:cubicBezTo>
                    <a:cubicBezTo>
                      <a:pt x="202519" y="170900"/>
                      <a:pt x="223085" y="108200"/>
                      <a:pt x="197204" y="57027"/>
                    </a:cubicBezTo>
                    <a:cubicBezTo>
                      <a:pt x="171323" y="5853"/>
                      <a:pt x="108469" y="-14662"/>
                      <a:pt x="57168" y="11155"/>
                    </a:cubicBezTo>
                    <a:cubicBezTo>
                      <a:pt x="5868" y="36972"/>
                      <a:pt x="-14699" y="99671"/>
                      <a:pt x="11182" y="150845"/>
                    </a:cubicBezTo>
                    <a:close/>
                  </a:path>
                </a:pathLst>
              </a:custGeom>
              <a:solidFill>
                <a:schemeClr val="bg1"/>
              </a:solidFill>
              <a:ln w="0"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Manrope"/>
                  <a:ea typeface="+mn-ea"/>
                  <a:cs typeface="+mn-cs"/>
                </a:endParaRPr>
              </a:p>
            </p:txBody>
          </p:sp>
        </p:grpSp>
        <p:grpSp>
          <p:nvGrpSpPr>
            <p:cNvPr id="5" name="Graphic 2">
              <a:extLst>
                <a:ext uri="{FF2B5EF4-FFF2-40B4-BE49-F238E27FC236}">
                  <a16:creationId xmlns:a16="http://schemas.microsoft.com/office/drawing/2014/main" id="{38DFDC6D-EB56-9B56-F359-9B0C1F65A183}"/>
                </a:ext>
              </a:extLst>
            </p:cNvPr>
            <p:cNvGrpSpPr/>
            <p:nvPr/>
          </p:nvGrpSpPr>
          <p:grpSpPr>
            <a:xfrm>
              <a:off x="4583696" y="2548653"/>
              <a:ext cx="6468559" cy="3114445"/>
              <a:chOff x="4583696" y="2548653"/>
              <a:chExt cx="6468559" cy="3114445"/>
            </a:xfrm>
          </p:grpSpPr>
          <p:sp>
            <p:nvSpPr>
              <p:cNvPr id="6" name="Freeform 5">
                <a:extLst>
                  <a:ext uri="{FF2B5EF4-FFF2-40B4-BE49-F238E27FC236}">
                    <a16:creationId xmlns:a16="http://schemas.microsoft.com/office/drawing/2014/main" id="{28089731-CE29-43A1-5722-0799FDC5ABB4}"/>
                  </a:ext>
                </a:extLst>
              </p:cNvPr>
              <p:cNvSpPr/>
              <p:nvPr/>
            </p:nvSpPr>
            <p:spPr>
              <a:xfrm>
                <a:off x="4650673" y="2548653"/>
                <a:ext cx="6401582" cy="3114445"/>
              </a:xfrm>
              <a:custGeom>
                <a:avLst/>
                <a:gdLst>
                  <a:gd name="connsiteX0" fmla="*/ 4840390 w 6401582"/>
                  <a:gd name="connsiteY0" fmla="*/ 3114446 h 3114445"/>
                  <a:gd name="connsiteX1" fmla="*/ 3810686 w 6401582"/>
                  <a:gd name="connsiteY1" fmla="*/ 2727416 h 3114445"/>
                  <a:gd name="connsiteX2" fmla="*/ 3807451 w 6401582"/>
                  <a:gd name="connsiteY2" fmla="*/ 2678548 h 3114445"/>
                  <a:gd name="connsiteX3" fmla="*/ 3856440 w 6401582"/>
                  <a:gd name="connsiteY3" fmla="*/ 2675321 h 3114445"/>
                  <a:gd name="connsiteX4" fmla="*/ 4840390 w 6401582"/>
                  <a:gd name="connsiteY4" fmla="*/ 3045062 h 3114445"/>
                  <a:gd name="connsiteX5" fmla="*/ 5895281 w 6401582"/>
                  <a:gd name="connsiteY5" fmla="*/ 2609394 h 3114445"/>
                  <a:gd name="connsiteX6" fmla="*/ 6332027 w 6401582"/>
                  <a:gd name="connsiteY6" fmla="*/ 1557108 h 3114445"/>
                  <a:gd name="connsiteX7" fmla="*/ 5895281 w 6401582"/>
                  <a:gd name="connsiteY7" fmla="*/ 504821 h 3114445"/>
                  <a:gd name="connsiteX8" fmla="*/ 4840390 w 6401582"/>
                  <a:gd name="connsiteY8" fmla="*/ 69154 h 3114445"/>
                  <a:gd name="connsiteX9" fmla="*/ 4043617 w 6401582"/>
                  <a:gd name="connsiteY9" fmla="*/ 298974 h 3114445"/>
                  <a:gd name="connsiteX10" fmla="*/ 3162038 w 6401582"/>
                  <a:gd name="connsiteY10" fmla="*/ 1578315 h 3114445"/>
                  <a:gd name="connsiteX11" fmla="*/ 2266131 w 6401582"/>
                  <a:gd name="connsiteY11" fmla="*/ 2873330 h 3114445"/>
                  <a:gd name="connsiteX12" fmla="*/ 1432386 w 6401582"/>
                  <a:gd name="connsiteY12" fmla="*/ 3114215 h 3114445"/>
                  <a:gd name="connsiteX13" fmla="*/ 328505 w 6401582"/>
                  <a:gd name="connsiteY13" fmla="*/ 2658263 h 3114445"/>
                  <a:gd name="connsiteX14" fmla="*/ 2910 w 6401582"/>
                  <a:gd name="connsiteY14" fmla="*/ 2183178 h 3114445"/>
                  <a:gd name="connsiteX15" fmla="*/ 20703 w 6401582"/>
                  <a:gd name="connsiteY15" fmla="*/ 2137537 h 3114445"/>
                  <a:gd name="connsiteX16" fmla="*/ 66458 w 6401582"/>
                  <a:gd name="connsiteY16" fmla="*/ 2155286 h 3114445"/>
                  <a:gd name="connsiteX17" fmla="*/ 377726 w 6401582"/>
                  <a:gd name="connsiteY17" fmla="*/ 2609394 h 3114445"/>
                  <a:gd name="connsiteX18" fmla="*/ 1432617 w 6401582"/>
                  <a:gd name="connsiteY18" fmla="*/ 3045062 h 3114445"/>
                  <a:gd name="connsiteX19" fmla="*/ 2229389 w 6401582"/>
                  <a:gd name="connsiteY19" fmla="*/ 2815011 h 3114445"/>
                  <a:gd name="connsiteX20" fmla="*/ 3099184 w 6401582"/>
                  <a:gd name="connsiteY20" fmla="*/ 1549731 h 3114445"/>
                  <a:gd name="connsiteX21" fmla="*/ 4006875 w 6401582"/>
                  <a:gd name="connsiteY21" fmla="*/ 240654 h 3114445"/>
                  <a:gd name="connsiteX22" fmla="*/ 4840621 w 6401582"/>
                  <a:gd name="connsiteY22" fmla="*/ 0 h 3114445"/>
                  <a:gd name="connsiteX23" fmla="*/ 5944502 w 6401582"/>
                  <a:gd name="connsiteY23" fmla="*/ 455952 h 3114445"/>
                  <a:gd name="connsiteX24" fmla="*/ 6401583 w 6401582"/>
                  <a:gd name="connsiteY24" fmla="*/ 1557108 h 3114445"/>
                  <a:gd name="connsiteX25" fmla="*/ 5944502 w 6401582"/>
                  <a:gd name="connsiteY25" fmla="*/ 2658263 h 3114445"/>
                  <a:gd name="connsiteX26" fmla="*/ 4840621 w 6401582"/>
                  <a:gd name="connsiteY26" fmla="*/ 3114215 h 311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401582" h="3114445">
                    <a:moveTo>
                      <a:pt x="4840390" y="3114446"/>
                    </a:moveTo>
                    <a:cubicBezTo>
                      <a:pt x="4460952" y="3114446"/>
                      <a:pt x="4095149" y="2977061"/>
                      <a:pt x="3810686" y="2727416"/>
                    </a:cubicBezTo>
                    <a:cubicBezTo>
                      <a:pt x="3796359" y="2714738"/>
                      <a:pt x="3794972" y="2693070"/>
                      <a:pt x="3807451" y="2678548"/>
                    </a:cubicBezTo>
                    <a:cubicBezTo>
                      <a:pt x="3820160" y="2664256"/>
                      <a:pt x="3841882" y="2662873"/>
                      <a:pt x="3856440" y="2675321"/>
                    </a:cubicBezTo>
                    <a:cubicBezTo>
                      <a:pt x="4128424" y="2913670"/>
                      <a:pt x="4477822" y="3045062"/>
                      <a:pt x="4840390" y="3045062"/>
                    </a:cubicBezTo>
                    <a:cubicBezTo>
                      <a:pt x="5238545" y="3045062"/>
                      <a:pt x="5613360" y="2890388"/>
                      <a:pt x="5895281" y="2609394"/>
                    </a:cubicBezTo>
                    <a:cubicBezTo>
                      <a:pt x="6176971" y="2328170"/>
                      <a:pt x="6332027" y="1954510"/>
                      <a:pt x="6332027" y="1557108"/>
                    </a:cubicBezTo>
                    <a:cubicBezTo>
                      <a:pt x="6332027" y="1159705"/>
                      <a:pt x="6176971" y="785815"/>
                      <a:pt x="5895281" y="504821"/>
                    </a:cubicBezTo>
                    <a:cubicBezTo>
                      <a:pt x="5613360" y="223827"/>
                      <a:pt x="5238776" y="69154"/>
                      <a:pt x="4840390" y="69154"/>
                    </a:cubicBezTo>
                    <a:cubicBezTo>
                      <a:pt x="4556851" y="69154"/>
                      <a:pt x="4281170" y="148680"/>
                      <a:pt x="4043617" y="298974"/>
                    </a:cubicBezTo>
                    <a:cubicBezTo>
                      <a:pt x="3625589" y="563140"/>
                      <a:pt x="3389885" y="1079257"/>
                      <a:pt x="3162038" y="1578315"/>
                    </a:cubicBezTo>
                    <a:cubicBezTo>
                      <a:pt x="2932111" y="2082214"/>
                      <a:pt x="2694096" y="2603171"/>
                      <a:pt x="2266131" y="2873330"/>
                    </a:cubicBezTo>
                    <a:cubicBezTo>
                      <a:pt x="2017255" y="3030770"/>
                      <a:pt x="1728865" y="3114215"/>
                      <a:pt x="1432386" y="3114215"/>
                    </a:cubicBezTo>
                    <a:cubicBezTo>
                      <a:pt x="1015282" y="3114215"/>
                      <a:pt x="623366" y="2952396"/>
                      <a:pt x="328505" y="2658263"/>
                    </a:cubicBezTo>
                    <a:cubicBezTo>
                      <a:pt x="190549" y="2520647"/>
                      <a:pt x="81016" y="2360672"/>
                      <a:pt x="2910" y="2183178"/>
                    </a:cubicBezTo>
                    <a:cubicBezTo>
                      <a:pt x="-4716" y="2165659"/>
                      <a:pt x="3141" y="2145374"/>
                      <a:pt x="20703" y="2137537"/>
                    </a:cubicBezTo>
                    <a:cubicBezTo>
                      <a:pt x="38265" y="2129930"/>
                      <a:pt x="58601" y="2137767"/>
                      <a:pt x="66458" y="2155286"/>
                    </a:cubicBezTo>
                    <a:cubicBezTo>
                      <a:pt x="141097" y="2324943"/>
                      <a:pt x="245777" y="2477772"/>
                      <a:pt x="377726" y="2609394"/>
                    </a:cubicBezTo>
                    <a:cubicBezTo>
                      <a:pt x="659415" y="2890388"/>
                      <a:pt x="1034000" y="3045062"/>
                      <a:pt x="1432617" y="3045062"/>
                    </a:cubicBezTo>
                    <a:cubicBezTo>
                      <a:pt x="1715924" y="3045062"/>
                      <a:pt x="1991374" y="2965535"/>
                      <a:pt x="2229389" y="2815011"/>
                    </a:cubicBezTo>
                    <a:cubicBezTo>
                      <a:pt x="2640023" y="2555916"/>
                      <a:pt x="2873416" y="2044410"/>
                      <a:pt x="3099184" y="1549731"/>
                    </a:cubicBezTo>
                    <a:cubicBezTo>
                      <a:pt x="3331190" y="1041453"/>
                      <a:pt x="3571285" y="515655"/>
                      <a:pt x="4006875" y="240654"/>
                    </a:cubicBezTo>
                    <a:cubicBezTo>
                      <a:pt x="4255520" y="83215"/>
                      <a:pt x="4543911" y="0"/>
                      <a:pt x="4840621" y="0"/>
                    </a:cubicBezTo>
                    <a:cubicBezTo>
                      <a:pt x="5257493" y="0"/>
                      <a:pt x="5649409" y="161819"/>
                      <a:pt x="5944502" y="455952"/>
                    </a:cubicBezTo>
                    <a:cubicBezTo>
                      <a:pt x="6239362" y="750086"/>
                      <a:pt x="6401583" y="1141034"/>
                      <a:pt x="6401583" y="1557108"/>
                    </a:cubicBezTo>
                    <a:cubicBezTo>
                      <a:pt x="6401583" y="1973182"/>
                      <a:pt x="6239362" y="2363899"/>
                      <a:pt x="5944502" y="2658263"/>
                    </a:cubicBezTo>
                    <a:cubicBezTo>
                      <a:pt x="5649409" y="2952396"/>
                      <a:pt x="5257493" y="3114215"/>
                      <a:pt x="4840621" y="3114215"/>
                    </a:cubicBezTo>
                    <a:close/>
                  </a:path>
                </a:pathLst>
              </a:custGeom>
              <a:gradFill>
                <a:gsLst>
                  <a:gs pos="0">
                    <a:srgbClr val="E380B8"/>
                  </a:gs>
                  <a:gs pos="100000">
                    <a:schemeClr val="bg1"/>
                  </a:gs>
                </a:gsLst>
                <a:lin ang="0" scaled="1"/>
              </a:gradFill>
              <a:ln w="0"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Manrope"/>
                  <a:ea typeface="+mn-ea"/>
                  <a:cs typeface="+mn-cs"/>
                </a:endParaRPr>
              </a:p>
            </p:txBody>
          </p:sp>
          <p:sp>
            <p:nvSpPr>
              <p:cNvPr id="7" name="Freeform 6">
                <a:extLst>
                  <a:ext uri="{FF2B5EF4-FFF2-40B4-BE49-F238E27FC236}">
                    <a16:creationId xmlns:a16="http://schemas.microsoft.com/office/drawing/2014/main" id="{63A06BEB-8C1A-AE7E-B683-2A2671B0D155}"/>
                  </a:ext>
                </a:extLst>
              </p:cNvPr>
              <p:cNvSpPr/>
              <p:nvPr/>
            </p:nvSpPr>
            <p:spPr>
              <a:xfrm>
                <a:off x="4583696" y="4618781"/>
                <a:ext cx="208636" cy="208120"/>
              </a:xfrm>
              <a:custGeom>
                <a:avLst/>
                <a:gdLst>
                  <a:gd name="connsiteX0" fmla="*/ 7726 w 208636"/>
                  <a:gd name="connsiteY0" fmla="*/ 143247 h 208120"/>
                  <a:gd name="connsiteX1" fmla="*/ 65034 w 208636"/>
                  <a:gd name="connsiteY1" fmla="*/ 7707 h 208120"/>
                  <a:gd name="connsiteX2" fmla="*/ 200911 w 208636"/>
                  <a:gd name="connsiteY2" fmla="*/ 64873 h 208120"/>
                  <a:gd name="connsiteX3" fmla="*/ 143602 w 208636"/>
                  <a:gd name="connsiteY3" fmla="*/ 200414 h 208120"/>
                  <a:gd name="connsiteX4" fmla="*/ 7726 w 208636"/>
                  <a:gd name="connsiteY4" fmla="*/ 143247 h 208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636" h="208120">
                    <a:moveTo>
                      <a:pt x="7726" y="143247"/>
                    </a:moveTo>
                    <a:cubicBezTo>
                      <a:pt x="-13996" y="89999"/>
                      <a:pt x="11654" y="29375"/>
                      <a:pt x="65034" y="7707"/>
                    </a:cubicBezTo>
                    <a:cubicBezTo>
                      <a:pt x="118414" y="-13962"/>
                      <a:pt x="179189" y="11625"/>
                      <a:pt x="200911" y="64873"/>
                    </a:cubicBezTo>
                    <a:cubicBezTo>
                      <a:pt x="222632" y="118122"/>
                      <a:pt x="196982" y="178746"/>
                      <a:pt x="143602" y="200414"/>
                    </a:cubicBezTo>
                    <a:cubicBezTo>
                      <a:pt x="90222" y="222082"/>
                      <a:pt x="29447" y="196496"/>
                      <a:pt x="7726" y="143247"/>
                    </a:cubicBezTo>
                    <a:close/>
                  </a:path>
                </a:pathLst>
              </a:custGeom>
              <a:solidFill>
                <a:srgbClr val="E380B8"/>
              </a:solidFill>
              <a:ln w="0"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Manrope"/>
                  <a:ea typeface="+mn-ea"/>
                  <a:cs typeface="+mn-cs"/>
                </a:endParaRPr>
              </a:p>
            </p:txBody>
          </p:sp>
          <p:sp>
            <p:nvSpPr>
              <p:cNvPr id="8" name="Freeform 7">
                <a:extLst>
                  <a:ext uri="{FF2B5EF4-FFF2-40B4-BE49-F238E27FC236}">
                    <a16:creationId xmlns:a16="http://schemas.microsoft.com/office/drawing/2014/main" id="{6F6DDC7E-ABEE-4511-DD71-A0FAC837474E}"/>
                  </a:ext>
                </a:extLst>
              </p:cNvPr>
              <p:cNvSpPr/>
              <p:nvPr/>
            </p:nvSpPr>
            <p:spPr>
              <a:xfrm>
                <a:off x="8384983" y="5148708"/>
                <a:ext cx="208351" cy="207928"/>
              </a:xfrm>
              <a:custGeom>
                <a:avLst/>
                <a:gdLst>
                  <a:gd name="connsiteX0" fmla="*/ 174355 w 208351"/>
                  <a:gd name="connsiteY0" fmla="*/ 27089 h 207928"/>
                  <a:gd name="connsiteX1" fmla="*/ 27156 w 208351"/>
                  <a:gd name="connsiteY1" fmla="*/ 34004 h 207928"/>
                  <a:gd name="connsiteX2" fmla="*/ 34088 w 208351"/>
                  <a:gd name="connsiteY2" fmla="*/ 180840 h 207928"/>
                  <a:gd name="connsiteX3" fmla="*/ 181288 w 208351"/>
                  <a:gd name="connsiteY3" fmla="*/ 173925 h 207928"/>
                  <a:gd name="connsiteX4" fmla="*/ 174355 w 208351"/>
                  <a:gd name="connsiteY4" fmla="*/ 27089 h 20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51" h="207928">
                    <a:moveTo>
                      <a:pt x="174355" y="27089"/>
                    </a:moveTo>
                    <a:cubicBezTo>
                      <a:pt x="131836" y="-11637"/>
                      <a:pt x="65746" y="-8410"/>
                      <a:pt x="27156" y="34004"/>
                    </a:cubicBezTo>
                    <a:cubicBezTo>
                      <a:pt x="-11666" y="76418"/>
                      <a:pt x="-8431" y="142345"/>
                      <a:pt x="34088" y="180840"/>
                    </a:cubicBezTo>
                    <a:cubicBezTo>
                      <a:pt x="76607" y="219566"/>
                      <a:pt x="142697" y="216339"/>
                      <a:pt x="181288" y="173925"/>
                    </a:cubicBezTo>
                    <a:cubicBezTo>
                      <a:pt x="219879" y="131511"/>
                      <a:pt x="216875" y="65584"/>
                      <a:pt x="174355" y="27089"/>
                    </a:cubicBezTo>
                    <a:close/>
                  </a:path>
                </a:pathLst>
              </a:custGeom>
              <a:solidFill>
                <a:schemeClr val="bg1"/>
              </a:solidFill>
              <a:ln w="0"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Manrope"/>
                  <a:ea typeface="+mn-ea"/>
                  <a:cs typeface="+mn-cs"/>
                </a:endParaRPr>
              </a:p>
            </p:txBody>
          </p:sp>
        </p:grpSp>
      </p:grpSp>
      <p:sp>
        <p:nvSpPr>
          <p:cNvPr id="12" name="TextBox 11">
            <a:extLst>
              <a:ext uri="{FF2B5EF4-FFF2-40B4-BE49-F238E27FC236}">
                <a16:creationId xmlns:a16="http://schemas.microsoft.com/office/drawing/2014/main" id="{E610C68D-A8AD-9F82-B812-C7BFB5A76D78}"/>
              </a:ext>
            </a:extLst>
          </p:cNvPr>
          <p:cNvSpPr txBox="1"/>
          <p:nvPr/>
        </p:nvSpPr>
        <p:spPr>
          <a:xfrm>
            <a:off x="881065" y="644186"/>
            <a:ext cx="15697320" cy="1338828"/>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8100" b="1" i="0" u="none" strike="noStrike" kern="1200" cap="none" spc="0" normalizeH="0" baseline="0" noProof="0">
                <a:ln>
                  <a:noFill/>
                </a:ln>
                <a:solidFill>
                  <a:srgbClr val="FFFFFF"/>
                </a:solidFill>
                <a:effectLst/>
                <a:uLnTx/>
                <a:uFillTx/>
                <a:latin typeface="Antonio Light" pitchFamily="2" charset="77"/>
                <a:ea typeface="+mn-ea"/>
                <a:cs typeface="+mn-cs"/>
              </a:rPr>
              <a:t>WHAT DID WE LEARN?</a:t>
            </a:r>
          </a:p>
        </p:txBody>
      </p:sp>
      <p:sp>
        <p:nvSpPr>
          <p:cNvPr id="14" name="TextBox 13">
            <a:extLst>
              <a:ext uri="{FF2B5EF4-FFF2-40B4-BE49-F238E27FC236}">
                <a16:creationId xmlns:a16="http://schemas.microsoft.com/office/drawing/2014/main" id="{3CAB02F8-5C11-CD8F-FA4B-495B96F0D146}"/>
              </a:ext>
            </a:extLst>
          </p:cNvPr>
          <p:cNvSpPr txBox="1"/>
          <p:nvPr/>
        </p:nvSpPr>
        <p:spPr>
          <a:xfrm>
            <a:off x="2548760" y="6172487"/>
            <a:ext cx="3008094" cy="830997"/>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anrope"/>
                <a:ea typeface="+mn-ea"/>
                <a:cs typeface="+mn-cs"/>
              </a:rPr>
              <a:t>OOH adds stature &amp; fame to campaigns</a:t>
            </a:r>
          </a:p>
        </p:txBody>
      </p:sp>
      <p:sp>
        <p:nvSpPr>
          <p:cNvPr id="17" name="TextBox 16">
            <a:extLst>
              <a:ext uri="{FF2B5EF4-FFF2-40B4-BE49-F238E27FC236}">
                <a16:creationId xmlns:a16="http://schemas.microsoft.com/office/drawing/2014/main" id="{3FA63C96-BED6-56C0-ACD3-9B386087F20B}"/>
              </a:ext>
            </a:extLst>
          </p:cNvPr>
          <p:cNvSpPr txBox="1"/>
          <p:nvPr/>
        </p:nvSpPr>
        <p:spPr>
          <a:xfrm>
            <a:off x="7639953" y="6172487"/>
            <a:ext cx="3008094" cy="156966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anrope"/>
                <a:ea typeface="+mn-ea"/>
                <a:cs typeface="+mn-cs"/>
              </a:rPr>
              <a:t>OOH power-users are more effective at delivering business outcomes</a:t>
            </a:r>
          </a:p>
        </p:txBody>
      </p:sp>
      <p:sp>
        <p:nvSpPr>
          <p:cNvPr id="20" name="TextBox 19">
            <a:extLst>
              <a:ext uri="{FF2B5EF4-FFF2-40B4-BE49-F238E27FC236}">
                <a16:creationId xmlns:a16="http://schemas.microsoft.com/office/drawing/2014/main" id="{9626A974-4A01-9B45-A7EA-2ECC7ACE2F24}"/>
              </a:ext>
            </a:extLst>
          </p:cNvPr>
          <p:cNvSpPr txBox="1"/>
          <p:nvPr/>
        </p:nvSpPr>
        <p:spPr>
          <a:xfrm>
            <a:off x="12777641" y="6172487"/>
            <a:ext cx="3008094" cy="1938992"/>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anrope"/>
                <a:ea typeface="+mn-ea"/>
                <a:cs typeface="+mn-cs"/>
              </a:rPr>
              <a:t>OOH boosts the business effects of all other media -  especially  social &amp; video formats</a:t>
            </a:r>
          </a:p>
        </p:txBody>
      </p:sp>
      <p:sp>
        <p:nvSpPr>
          <p:cNvPr id="18" name="Freeform 6">
            <a:extLst>
              <a:ext uri="{FF2B5EF4-FFF2-40B4-BE49-F238E27FC236}">
                <a16:creationId xmlns:a16="http://schemas.microsoft.com/office/drawing/2014/main" id="{7E330782-517D-DC88-1CE6-0BE6210C6193}"/>
              </a:ext>
            </a:extLst>
          </p:cNvPr>
          <p:cNvSpPr/>
          <p:nvPr/>
        </p:nvSpPr>
        <p:spPr>
          <a:xfrm>
            <a:off x="17005918" y="1028700"/>
            <a:ext cx="253382" cy="168614"/>
          </a:xfrm>
          <a:custGeom>
            <a:avLst/>
            <a:gdLst/>
            <a:ahLst/>
            <a:cxnLst/>
            <a:rect l="l" t="t" r="r" b="b"/>
            <a:pathLst>
              <a:path w="253382" h="168614">
                <a:moveTo>
                  <a:pt x="0" y="0"/>
                </a:moveTo>
                <a:lnTo>
                  <a:pt x="253382" y="0"/>
                </a:lnTo>
                <a:lnTo>
                  <a:pt x="253382" y="168614"/>
                </a:lnTo>
                <a:lnTo>
                  <a:pt x="0" y="1686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anrope"/>
              <a:ea typeface="+mn-ea"/>
              <a:cs typeface="+mn-cs"/>
            </a:endParaRPr>
          </a:p>
        </p:txBody>
      </p:sp>
      <p:pic>
        <p:nvPicPr>
          <p:cNvPr id="24" name="Picture 23" descr="A white letter on a black background&#10;&#10;Description automatically generated">
            <a:extLst>
              <a:ext uri="{FF2B5EF4-FFF2-40B4-BE49-F238E27FC236}">
                <a16:creationId xmlns:a16="http://schemas.microsoft.com/office/drawing/2014/main" id="{F625C520-527A-8D10-2935-AEBBAEFA4C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71767" y="9343202"/>
            <a:ext cx="2413234" cy="496773"/>
          </a:xfrm>
          <a:prstGeom prst="rect">
            <a:avLst/>
          </a:prstGeom>
        </p:spPr>
      </p:pic>
      <p:pic>
        <p:nvPicPr>
          <p:cNvPr id="27" name="Graphic 26" descr="Gears with solid fill">
            <a:extLst>
              <a:ext uri="{FF2B5EF4-FFF2-40B4-BE49-F238E27FC236}">
                <a16:creationId xmlns:a16="http://schemas.microsoft.com/office/drawing/2014/main" id="{E6C7AC4E-681C-C9F2-AE3A-DD7BB98791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85294" y="4459079"/>
            <a:ext cx="1701346" cy="1701346"/>
          </a:xfrm>
          <a:prstGeom prst="rect">
            <a:avLst/>
          </a:prstGeom>
        </p:spPr>
      </p:pic>
      <p:pic>
        <p:nvPicPr>
          <p:cNvPr id="30" name="Graphic 29" descr="Arrow: Clockwise curve with solid fill">
            <a:extLst>
              <a:ext uri="{FF2B5EF4-FFF2-40B4-BE49-F238E27FC236}">
                <a16:creationId xmlns:a16="http://schemas.microsoft.com/office/drawing/2014/main" id="{55DC8596-8DE4-4464-F0A6-9A9A8CDBE7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224696" y="4374686"/>
            <a:ext cx="1838608" cy="1838608"/>
          </a:xfrm>
          <a:prstGeom prst="rect">
            <a:avLst/>
          </a:prstGeom>
        </p:spPr>
      </p:pic>
      <p:pic>
        <p:nvPicPr>
          <p:cNvPr id="32" name="Graphic 31" descr="Megaphone with solid fill">
            <a:extLst>
              <a:ext uri="{FF2B5EF4-FFF2-40B4-BE49-F238E27FC236}">
                <a16:creationId xmlns:a16="http://schemas.microsoft.com/office/drawing/2014/main" id="{C623A4A4-2195-03DE-1AD2-481095DA63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303562" y="4257041"/>
            <a:ext cx="1956252" cy="1956252"/>
          </a:xfrm>
          <a:prstGeom prst="rect">
            <a:avLst/>
          </a:prstGeom>
        </p:spPr>
      </p:pic>
      <p:sp>
        <p:nvSpPr>
          <p:cNvPr id="33" name="TextBox 32">
            <a:extLst>
              <a:ext uri="{FF2B5EF4-FFF2-40B4-BE49-F238E27FC236}">
                <a16:creationId xmlns:a16="http://schemas.microsoft.com/office/drawing/2014/main" id="{FE131FC9-203E-95DF-364C-470234E15875}"/>
              </a:ext>
            </a:extLst>
          </p:cNvPr>
          <p:cNvSpPr txBox="1"/>
          <p:nvPr/>
        </p:nvSpPr>
        <p:spPr>
          <a:xfrm>
            <a:off x="881065" y="1925025"/>
            <a:ext cx="15697320" cy="92333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380B8"/>
                </a:solidFill>
                <a:effectLst/>
                <a:uLnTx/>
                <a:uFillTx/>
                <a:latin typeface="Antonio Light" pitchFamily="2" charset="77"/>
                <a:ea typeface="+mn-ea"/>
                <a:cs typeface="+mn-cs"/>
              </a:rPr>
              <a:t>3 KEY ANSWERS</a:t>
            </a:r>
          </a:p>
        </p:txBody>
      </p:sp>
    </p:spTree>
    <p:extLst>
      <p:ext uri="{BB962C8B-B14F-4D97-AF65-F5344CB8AC3E}">
        <p14:creationId xmlns:p14="http://schemas.microsoft.com/office/powerpoint/2010/main" val="965798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B7930-73C3-1F5B-F251-6DD1530A81B2}"/>
            </a:ext>
          </a:extLst>
        </p:cNvPr>
        <p:cNvGrpSpPr/>
        <p:nvPr/>
      </p:nvGrpSpPr>
      <p:grpSpPr>
        <a:xfrm>
          <a:off x="0" y="0"/>
          <a:ext cx="0" cy="0"/>
          <a:chOff x="0" y="0"/>
          <a:chExt cx="0" cy="0"/>
        </a:xfrm>
      </p:grpSpPr>
      <p:pic>
        <p:nvPicPr>
          <p:cNvPr id="17" name="Picture 2">
            <a:extLst>
              <a:ext uri="{FF2B5EF4-FFF2-40B4-BE49-F238E27FC236}">
                <a16:creationId xmlns:a16="http://schemas.microsoft.com/office/drawing/2014/main" id="{8F12161D-0665-8187-0D61-7EE7A2A40146}"/>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l="44" r="44"/>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a:extLst>
              <a:ext uri="{FF2B5EF4-FFF2-40B4-BE49-F238E27FC236}">
                <a16:creationId xmlns:a16="http://schemas.microsoft.com/office/drawing/2014/main" id="{EEA009D5-A37B-F39A-F9D8-2B239C16021D}"/>
              </a:ext>
            </a:extLst>
          </p:cNvPr>
          <p:cNvSpPr txBox="1"/>
          <p:nvPr/>
        </p:nvSpPr>
        <p:spPr>
          <a:xfrm>
            <a:off x="4419600" y="-119131"/>
            <a:ext cx="14526139" cy="9669698"/>
          </a:xfrm>
          <a:prstGeom prst="rect">
            <a:avLst/>
          </a:prstGeom>
        </p:spPr>
        <p:txBody>
          <a:bodyPr wrap="square" lIns="0" tIns="0" rIns="0" bIns="0" rtlCol="0" anchor="t">
            <a:spAutoFit/>
          </a:bodyPr>
          <a:lstStyle/>
          <a:p>
            <a:pPr algn="r">
              <a:lnSpc>
                <a:spcPts val="89794"/>
              </a:lnSpc>
            </a:pPr>
            <a:r>
              <a:rPr lang="en-US" sz="62400">
                <a:solidFill>
                  <a:srgbClr val="E380B8"/>
                </a:solidFill>
                <a:latin typeface="Antonio Ultra-Bold"/>
                <a:ea typeface="Antonio Ultra-Bold"/>
                <a:cs typeface="Antonio Ultra-Bold"/>
                <a:sym typeface="Antonio Ultra-Bold"/>
              </a:rPr>
              <a:t>Q&amp;A</a:t>
            </a:r>
          </a:p>
        </p:txBody>
      </p:sp>
      <p:sp>
        <p:nvSpPr>
          <p:cNvPr id="3" name="TextBox 3">
            <a:extLst>
              <a:ext uri="{FF2B5EF4-FFF2-40B4-BE49-F238E27FC236}">
                <a16:creationId xmlns:a16="http://schemas.microsoft.com/office/drawing/2014/main" id="{EA18DBEE-441C-7052-430F-026D1AFA500A}"/>
              </a:ext>
            </a:extLst>
          </p:cNvPr>
          <p:cNvSpPr txBox="1"/>
          <p:nvPr/>
        </p:nvSpPr>
        <p:spPr>
          <a:xfrm>
            <a:off x="4038601" y="1028700"/>
            <a:ext cx="5372100" cy="2564805"/>
          </a:xfrm>
          <a:prstGeom prst="rect">
            <a:avLst/>
          </a:prstGeom>
        </p:spPr>
        <p:txBody>
          <a:bodyPr wrap="square" lIns="0" tIns="0" rIns="0" bIns="0" rtlCol="0" anchor="t">
            <a:spAutoFit/>
          </a:bodyPr>
          <a:lstStyle/>
          <a:p>
            <a:pPr algn="l">
              <a:lnSpc>
                <a:spcPts val="10000"/>
              </a:lnSpc>
            </a:pPr>
            <a:r>
              <a:rPr lang="en-US" sz="9600">
                <a:solidFill>
                  <a:srgbClr val="2C2C2C"/>
                </a:solidFill>
                <a:latin typeface="Antonio Ultra-Bold"/>
                <a:ea typeface="Antonio Ultra-Bold"/>
                <a:cs typeface="Antonio Ultra-Bold"/>
                <a:sym typeface="Antonio Ultra-Bold"/>
              </a:rPr>
              <a:t>PAUL </a:t>
            </a:r>
            <a:br>
              <a:rPr lang="en-US" sz="9600">
                <a:solidFill>
                  <a:srgbClr val="2C2C2C"/>
                </a:solidFill>
                <a:latin typeface="Antonio Ultra-Bold"/>
                <a:ea typeface="Antonio Ultra-Bold"/>
                <a:cs typeface="Antonio Ultra-Bold"/>
                <a:sym typeface="Antonio Ultra-Bold"/>
              </a:rPr>
            </a:br>
            <a:r>
              <a:rPr lang="en-US" sz="9600">
                <a:solidFill>
                  <a:srgbClr val="2C2C2C"/>
                </a:solidFill>
                <a:latin typeface="Antonio Ultra-Bold"/>
                <a:ea typeface="Antonio Ultra-Bold"/>
                <a:cs typeface="Antonio Ultra-Bold"/>
                <a:sym typeface="Antonio Ultra-Bold"/>
              </a:rPr>
              <a:t>SAMBROOK</a:t>
            </a:r>
          </a:p>
        </p:txBody>
      </p:sp>
      <p:sp>
        <p:nvSpPr>
          <p:cNvPr id="10" name="TextBox 5">
            <a:extLst>
              <a:ext uri="{FF2B5EF4-FFF2-40B4-BE49-F238E27FC236}">
                <a16:creationId xmlns:a16="http://schemas.microsoft.com/office/drawing/2014/main" id="{8C8AF814-B63D-993B-240B-3CE147815A37}"/>
              </a:ext>
            </a:extLst>
          </p:cNvPr>
          <p:cNvSpPr txBox="1"/>
          <p:nvPr/>
        </p:nvSpPr>
        <p:spPr>
          <a:xfrm>
            <a:off x="4038599" y="3731654"/>
            <a:ext cx="5961743" cy="844142"/>
          </a:xfrm>
          <a:prstGeom prst="rect">
            <a:avLst/>
          </a:prstGeom>
        </p:spPr>
        <p:txBody>
          <a:bodyPr wrap="square" lIns="0" tIns="0" rIns="0" bIns="0" rtlCol="0" anchor="t">
            <a:spAutoFit/>
          </a:bodyPr>
          <a:lstStyle/>
          <a:p>
            <a:pPr algn="l">
              <a:lnSpc>
                <a:spcPts val="3359"/>
              </a:lnSpc>
            </a:pPr>
            <a:r>
              <a:rPr lang="en-US" sz="2400" b="1">
                <a:solidFill>
                  <a:srgbClr val="2C2C2C"/>
                </a:solidFill>
                <a:latin typeface="Manrope" pitchFamily="2" charset="0"/>
                <a:ea typeface="DM Sans"/>
                <a:cs typeface="DM Sans"/>
                <a:sym typeface="DM Sans"/>
              </a:rPr>
              <a:t>GLOBAL HEAD OF STRATEGY &amp; GROWTH</a:t>
            </a:r>
          </a:p>
          <a:p>
            <a:pPr algn="l">
              <a:lnSpc>
                <a:spcPts val="3359"/>
              </a:lnSpc>
            </a:pPr>
            <a:r>
              <a:rPr lang="en-US" sz="2400">
                <a:solidFill>
                  <a:srgbClr val="2C2C2C"/>
                </a:solidFill>
                <a:latin typeface="Manrope" pitchFamily="2" charset="0"/>
                <a:ea typeface="DM Sans"/>
                <a:cs typeface="DM Sans"/>
                <a:sym typeface="DM Sans"/>
              </a:rPr>
              <a:t>paul.sambrook@rapportww.com</a:t>
            </a:r>
          </a:p>
        </p:txBody>
      </p:sp>
      <p:grpSp>
        <p:nvGrpSpPr>
          <p:cNvPr id="16" name="Group 15">
            <a:extLst>
              <a:ext uri="{FF2B5EF4-FFF2-40B4-BE49-F238E27FC236}">
                <a16:creationId xmlns:a16="http://schemas.microsoft.com/office/drawing/2014/main" id="{B474B083-1010-2F19-0983-2DFEDD2F5AFF}"/>
              </a:ext>
            </a:extLst>
          </p:cNvPr>
          <p:cNvGrpSpPr/>
          <p:nvPr/>
        </p:nvGrpSpPr>
        <p:grpSpPr>
          <a:xfrm>
            <a:off x="4038600" y="6177054"/>
            <a:ext cx="5372101" cy="3553956"/>
            <a:chOff x="4038600" y="6049238"/>
            <a:chExt cx="5372101" cy="3553956"/>
          </a:xfrm>
        </p:grpSpPr>
        <p:sp>
          <p:nvSpPr>
            <p:cNvPr id="11" name="TextBox 3">
              <a:extLst>
                <a:ext uri="{FF2B5EF4-FFF2-40B4-BE49-F238E27FC236}">
                  <a16:creationId xmlns:a16="http://schemas.microsoft.com/office/drawing/2014/main" id="{0C8A853C-5135-107E-43A2-44555C2DC08B}"/>
                </a:ext>
              </a:extLst>
            </p:cNvPr>
            <p:cNvSpPr txBox="1"/>
            <p:nvPr/>
          </p:nvSpPr>
          <p:spPr>
            <a:xfrm>
              <a:off x="4038601" y="6049238"/>
              <a:ext cx="5372100" cy="2564805"/>
            </a:xfrm>
            <a:prstGeom prst="rect">
              <a:avLst/>
            </a:prstGeom>
          </p:spPr>
          <p:txBody>
            <a:bodyPr wrap="square" lIns="0" tIns="0" rIns="0" bIns="0" rtlCol="0" anchor="t">
              <a:spAutoFit/>
            </a:bodyPr>
            <a:lstStyle/>
            <a:p>
              <a:pPr algn="l">
                <a:lnSpc>
                  <a:spcPts val="10000"/>
                </a:lnSpc>
              </a:pPr>
              <a:r>
                <a:rPr lang="en-US" sz="9600">
                  <a:solidFill>
                    <a:srgbClr val="2C2C2C"/>
                  </a:solidFill>
                  <a:latin typeface="Antonio Ultra-Bold"/>
                  <a:ea typeface="Antonio Ultra-Bold"/>
                  <a:cs typeface="Antonio Ultra-Bold"/>
                  <a:sym typeface="Antonio Ultra-Bold"/>
                </a:rPr>
                <a:t>ROSS</a:t>
              </a:r>
              <a:br>
                <a:rPr lang="en-US" sz="9600">
                  <a:solidFill>
                    <a:srgbClr val="2C2C2C"/>
                  </a:solidFill>
                  <a:latin typeface="Antonio Ultra-Bold"/>
                  <a:ea typeface="Antonio Ultra-Bold"/>
                  <a:cs typeface="Antonio Ultra-Bold"/>
                  <a:sym typeface="Antonio Ultra-Bold"/>
                </a:rPr>
              </a:br>
              <a:r>
                <a:rPr lang="en-US" sz="9600">
                  <a:solidFill>
                    <a:srgbClr val="2C2C2C"/>
                  </a:solidFill>
                  <a:latin typeface="Antonio Ultra-Bold"/>
                  <a:ea typeface="Antonio Ultra-Bold"/>
                  <a:cs typeface="Antonio Ultra-Bold"/>
                  <a:sym typeface="Antonio Ultra-Bold"/>
                </a:rPr>
                <a:t>WILSON</a:t>
              </a:r>
            </a:p>
          </p:txBody>
        </p:sp>
        <p:sp>
          <p:nvSpPr>
            <p:cNvPr id="12" name="TextBox 5">
              <a:extLst>
                <a:ext uri="{FF2B5EF4-FFF2-40B4-BE49-F238E27FC236}">
                  <a16:creationId xmlns:a16="http://schemas.microsoft.com/office/drawing/2014/main" id="{B580DBC8-067A-C1F0-B788-8759F8A37133}"/>
                </a:ext>
              </a:extLst>
            </p:cNvPr>
            <p:cNvSpPr txBox="1"/>
            <p:nvPr/>
          </p:nvSpPr>
          <p:spPr>
            <a:xfrm>
              <a:off x="4038600" y="8752192"/>
              <a:ext cx="4914900" cy="851002"/>
            </a:xfrm>
            <a:prstGeom prst="rect">
              <a:avLst/>
            </a:prstGeom>
          </p:spPr>
          <p:txBody>
            <a:bodyPr wrap="square" lIns="0" tIns="0" rIns="0" bIns="0" rtlCol="0" anchor="t">
              <a:spAutoFit/>
            </a:bodyPr>
            <a:lstStyle/>
            <a:p>
              <a:pPr algn="l">
                <a:lnSpc>
                  <a:spcPts val="3359"/>
                </a:lnSpc>
              </a:pPr>
              <a:r>
                <a:rPr lang="en-US" sz="2400" b="1">
                  <a:solidFill>
                    <a:srgbClr val="2C2C2C"/>
                  </a:solidFill>
                  <a:latin typeface="Manrope" pitchFamily="2" charset="0"/>
                  <a:ea typeface="DM Sans"/>
                  <a:cs typeface="DM Sans"/>
                  <a:sym typeface="DM Sans"/>
                </a:rPr>
                <a:t>HEAD OF INSIGHT, EMEA</a:t>
              </a:r>
            </a:p>
            <a:p>
              <a:pPr algn="l">
                <a:lnSpc>
                  <a:spcPts val="3359"/>
                </a:lnSpc>
              </a:pPr>
              <a:r>
                <a:rPr lang="en-US" sz="2400">
                  <a:solidFill>
                    <a:srgbClr val="2C2C2C"/>
                  </a:solidFill>
                  <a:latin typeface="Manrope" pitchFamily="2" charset="0"/>
                  <a:ea typeface="DM Sans"/>
                  <a:cs typeface="DM Sans"/>
                  <a:sym typeface="DM Sans"/>
                </a:rPr>
                <a:t>ross.wilson@rapportww.com</a:t>
              </a:r>
            </a:p>
          </p:txBody>
        </p:sp>
      </p:grpSp>
      <p:pic>
        <p:nvPicPr>
          <p:cNvPr id="19" name="Picture 18" descr="A black background with white letters&#10;&#10;Description automatically generated">
            <a:extLst>
              <a:ext uri="{FF2B5EF4-FFF2-40B4-BE49-F238E27FC236}">
                <a16:creationId xmlns:a16="http://schemas.microsoft.com/office/drawing/2014/main" id="{EE756A30-543B-3DA0-FFA5-DF750C10E6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71768" y="9343201"/>
            <a:ext cx="2413234" cy="496773"/>
          </a:xfrm>
          <a:prstGeom prst="rect">
            <a:avLst/>
          </a:prstGeom>
        </p:spPr>
      </p:pic>
      <p:grpSp>
        <p:nvGrpSpPr>
          <p:cNvPr id="4" name="Group 3">
            <a:extLst>
              <a:ext uri="{FF2B5EF4-FFF2-40B4-BE49-F238E27FC236}">
                <a16:creationId xmlns:a16="http://schemas.microsoft.com/office/drawing/2014/main" id="{0DD9267A-2A0C-D1E0-15D9-293F9CE5456C}"/>
              </a:ext>
            </a:extLst>
          </p:cNvPr>
          <p:cNvGrpSpPr/>
          <p:nvPr/>
        </p:nvGrpSpPr>
        <p:grpSpPr>
          <a:xfrm>
            <a:off x="0" y="0"/>
            <a:ext cx="3581400" cy="10287000"/>
            <a:chOff x="0" y="0"/>
            <a:chExt cx="2471679" cy="7099503"/>
          </a:xfrm>
        </p:grpSpPr>
        <p:pic>
          <p:nvPicPr>
            <p:cNvPr id="6" name="Picture 5" descr="A person in a white shirt&#10;&#10;Description automatically generated">
              <a:extLst>
                <a:ext uri="{FF2B5EF4-FFF2-40B4-BE49-F238E27FC236}">
                  <a16:creationId xmlns:a16="http://schemas.microsoft.com/office/drawing/2014/main" id="{7E47AFCE-F89C-BDF7-4AFC-8C008D9CEABA}"/>
                </a:ext>
              </a:extLst>
            </p:cNvPr>
            <p:cNvPicPr>
              <a:picLocks noChangeAspect="1"/>
            </p:cNvPicPr>
            <p:nvPr/>
          </p:nvPicPr>
          <p:blipFill>
            <a:blip r:embed="rId4">
              <a:grayscl/>
              <a:extLst>
                <a:ext uri="{28A0092B-C50C-407E-A947-70E740481C1C}">
                  <a14:useLocalDpi xmlns:a14="http://schemas.microsoft.com/office/drawing/2010/main" val="0"/>
                </a:ext>
              </a:extLst>
            </a:blip>
            <a:srcRect l="32069" r="36475" b="32392"/>
            <a:stretch/>
          </p:blipFill>
          <p:spPr>
            <a:xfrm>
              <a:off x="0" y="0"/>
              <a:ext cx="2471679" cy="3541652"/>
            </a:xfrm>
            <a:prstGeom prst="rect">
              <a:avLst/>
            </a:prstGeom>
          </p:spPr>
        </p:pic>
        <p:pic>
          <p:nvPicPr>
            <p:cNvPr id="7" name="Picture 6" descr="A person standing with his hands in his pockets&#10;&#10;Description automatically generated">
              <a:extLst>
                <a:ext uri="{FF2B5EF4-FFF2-40B4-BE49-F238E27FC236}">
                  <a16:creationId xmlns:a16="http://schemas.microsoft.com/office/drawing/2014/main" id="{80B5CE3A-6E53-B08B-B006-F9FDF251CF90}"/>
                </a:ext>
              </a:extLst>
            </p:cNvPr>
            <p:cNvPicPr>
              <a:picLocks noChangeAspect="1"/>
            </p:cNvPicPr>
            <p:nvPr/>
          </p:nvPicPr>
          <p:blipFill>
            <a:blip r:embed="rId5" cstate="print">
              <a:grayscl/>
              <a:extLst>
                <a:ext uri="{28A0092B-C50C-407E-A947-70E740481C1C}">
                  <a14:useLocalDpi xmlns:a14="http://schemas.microsoft.com/office/drawing/2010/main" val="0"/>
                </a:ext>
              </a:extLst>
            </a:blip>
            <a:srcRect l="43652" t="-1" r="34295" b="52081"/>
            <a:stretch/>
          </p:blipFill>
          <p:spPr>
            <a:xfrm>
              <a:off x="0" y="3541652"/>
              <a:ext cx="2471679" cy="3557851"/>
            </a:xfrm>
            <a:prstGeom prst="rect">
              <a:avLst/>
            </a:prstGeom>
          </p:spPr>
        </p:pic>
      </p:grpSp>
    </p:spTree>
    <p:extLst>
      <p:ext uri="{BB962C8B-B14F-4D97-AF65-F5344CB8AC3E}">
        <p14:creationId xmlns:p14="http://schemas.microsoft.com/office/powerpoint/2010/main" val="1487914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lumMod val="75000"/>
            </a:schemeClr>
          </a:bgClr>
        </a:pattFill>
        <a:effectLst/>
      </p:bgPr>
    </p:bg>
    <p:spTree>
      <p:nvGrpSpPr>
        <p:cNvPr id="1" name=""/>
        <p:cNvGrpSpPr/>
        <p:nvPr/>
      </p:nvGrpSpPr>
      <p:grpSpPr>
        <a:xfrm>
          <a:off x="0" y="0"/>
          <a:ext cx="0" cy="0"/>
          <a:chOff x="0" y="0"/>
          <a:chExt cx="0" cy="0"/>
        </a:xfrm>
      </p:grpSpPr>
      <p:pic>
        <p:nvPicPr>
          <p:cNvPr id="24" name="Picture 2">
            <a:extLst>
              <a:ext uri="{FF2B5EF4-FFF2-40B4-BE49-F238E27FC236}">
                <a16:creationId xmlns:a16="http://schemas.microsoft.com/office/drawing/2014/main" id="{7BEDB975-C4EE-33BA-8DA4-B990FD244492}"/>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l="44" r="44"/>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7A5FB77-0E46-CCE5-E2FA-FE5C14F7E8F0}"/>
              </a:ext>
            </a:extLst>
          </p:cNvPr>
          <p:cNvSpPr txBox="1"/>
          <p:nvPr/>
        </p:nvSpPr>
        <p:spPr>
          <a:xfrm>
            <a:off x="12524185" y="2789010"/>
            <a:ext cx="4392216" cy="3046988"/>
          </a:xfrm>
          <a:prstGeom prst="rect">
            <a:avLst/>
          </a:prstGeom>
          <a:noFill/>
        </p:spPr>
        <p:txBody>
          <a:bodyPr wrap="square" rtlCol="0">
            <a:spAutoFit/>
          </a:bodyPr>
          <a:lstStyle/>
          <a:p>
            <a:pPr defTabSz="1371600"/>
            <a:r>
              <a:rPr lang="en-US" sz="9600" b="1" dirty="0">
                <a:solidFill>
                  <a:srgbClr val="D70C7D"/>
                </a:solidFill>
                <a:latin typeface="Antonio" pitchFamily="2" charset="77"/>
              </a:rPr>
              <a:t>THE DATA</a:t>
            </a:r>
          </a:p>
          <a:p>
            <a:pPr defTabSz="1371600"/>
            <a:r>
              <a:rPr lang="en-US" sz="9600" b="1" dirty="0">
                <a:solidFill>
                  <a:srgbClr val="D70C7D"/>
                </a:solidFill>
                <a:latin typeface="Antonio" pitchFamily="2" charset="77"/>
              </a:rPr>
              <a:t>SOURCE</a:t>
            </a:r>
          </a:p>
        </p:txBody>
      </p:sp>
      <p:sp>
        <p:nvSpPr>
          <p:cNvPr id="6" name="Rounded Rectangle 5">
            <a:extLst>
              <a:ext uri="{FF2B5EF4-FFF2-40B4-BE49-F238E27FC236}">
                <a16:creationId xmlns:a16="http://schemas.microsoft.com/office/drawing/2014/main" id="{88B977A6-910D-CBAB-893F-2681125CC52F}"/>
              </a:ext>
            </a:extLst>
          </p:cNvPr>
          <p:cNvSpPr/>
          <p:nvPr/>
        </p:nvSpPr>
        <p:spPr>
          <a:xfrm>
            <a:off x="881063" y="1795463"/>
            <a:ext cx="3255281" cy="7560471"/>
          </a:xfrm>
          <a:prstGeom prst="roundRect">
            <a:avLst>
              <a:gd name="adj" fmla="val 9790"/>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Manrope"/>
            </a:endParaRPr>
          </a:p>
        </p:txBody>
      </p:sp>
      <p:sp>
        <p:nvSpPr>
          <p:cNvPr id="7" name="Rounded Rectangle 6">
            <a:extLst>
              <a:ext uri="{FF2B5EF4-FFF2-40B4-BE49-F238E27FC236}">
                <a16:creationId xmlns:a16="http://schemas.microsoft.com/office/drawing/2014/main" id="{1341FDF0-9438-8C00-067A-431C75CAB767}"/>
              </a:ext>
            </a:extLst>
          </p:cNvPr>
          <p:cNvSpPr/>
          <p:nvPr/>
        </p:nvSpPr>
        <p:spPr>
          <a:xfrm>
            <a:off x="4454486" y="1795463"/>
            <a:ext cx="3255281" cy="7560471"/>
          </a:xfrm>
          <a:prstGeom prst="roundRect">
            <a:avLst>
              <a:gd name="adj" fmla="val 9790"/>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Manrope"/>
            </a:endParaRPr>
          </a:p>
        </p:txBody>
      </p:sp>
      <p:sp>
        <p:nvSpPr>
          <p:cNvPr id="8" name="Rounded Rectangle 7">
            <a:extLst>
              <a:ext uri="{FF2B5EF4-FFF2-40B4-BE49-F238E27FC236}">
                <a16:creationId xmlns:a16="http://schemas.microsoft.com/office/drawing/2014/main" id="{551E4290-4F3C-3C5B-AD4A-C0964FF97A3C}"/>
              </a:ext>
            </a:extLst>
          </p:cNvPr>
          <p:cNvSpPr/>
          <p:nvPr/>
        </p:nvSpPr>
        <p:spPr>
          <a:xfrm>
            <a:off x="8043295" y="1795463"/>
            <a:ext cx="3255281" cy="7560471"/>
          </a:xfrm>
          <a:prstGeom prst="roundRect">
            <a:avLst>
              <a:gd name="adj" fmla="val 9790"/>
            </a:avLst>
          </a:prstGeom>
          <a:solidFill>
            <a:srgbClr val="D70C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srgbClr val="FFFFFF"/>
              </a:solidFill>
              <a:latin typeface="Manrope"/>
            </a:endParaRPr>
          </a:p>
        </p:txBody>
      </p:sp>
      <p:sp>
        <p:nvSpPr>
          <p:cNvPr id="40" name="TextBox 39">
            <a:extLst>
              <a:ext uri="{FF2B5EF4-FFF2-40B4-BE49-F238E27FC236}">
                <a16:creationId xmlns:a16="http://schemas.microsoft.com/office/drawing/2014/main" id="{B21906C4-74E3-5919-EFB1-68C70F124948}"/>
              </a:ext>
            </a:extLst>
          </p:cNvPr>
          <p:cNvSpPr txBox="1"/>
          <p:nvPr/>
        </p:nvSpPr>
        <p:spPr>
          <a:xfrm>
            <a:off x="1025036" y="7891372"/>
            <a:ext cx="2108718" cy="1200329"/>
          </a:xfrm>
          <a:prstGeom prst="rect">
            <a:avLst/>
          </a:prstGeom>
          <a:noFill/>
        </p:spPr>
        <p:txBody>
          <a:bodyPr wrap="square">
            <a:spAutoFit/>
          </a:bodyPr>
          <a:lstStyle/>
          <a:p>
            <a:pPr defTabSz="1371600"/>
            <a:r>
              <a:rPr lang="en-ID" sz="2400">
                <a:solidFill>
                  <a:schemeClr val="bg1"/>
                </a:solidFill>
                <a:latin typeface="Manrope"/>
              </a:rPr>
              <a:t>years of advertising effectiveness</a:t>
            </a:r>
            <a:endParaRPr lang="en-US" sz="2400">
              <a:solidFill>
                <a:schemeClr val="bg1"/>
              </a:solidFill>
              <a:latin typeface="Manrope"/>
            </a:endParaRPr>
          </a:p>
        </p:txBody>
      </p:sp>
      <p:sp>
        <p:nvSpPr>
          <p:cNvPr id="42" name="TextBox 41">
            <a:extLst>
              <a:ext uri="{FF2B5EF4-FFF2-40B4-BE49-F238E27FC236}">
                <a16:creationId xmlns:a16="http://schemas.microsoft.com/office/drawing/2014/main" id="{B473DEA4-8145-6F33-856D-2643D50C7026}"/>
              </a:ext>
            </a:extLst>
          </p:cNvPr>
          <p:cNvSpPr txBox="1"/>
          <p:nvPr/>
        </p:nvSpPr>
        <p:spPr>
          <a:xfrm>
            <a:off x="4582412" y="7891372"/>
            <a:ext cx="2108718" cy="461665"/>
          </a:xfrm>
          <a:prstGeom prst="rect">
            <a:avLst/>
          </a:prstGeom>
          <a:noFill/>
        </p:spPr>
        <p:txBody>
          <a:bodyPr wrap="square">
            <a:spAutoFit/>
          </a:bodyPr>
          <a:lstStyle/>
          <a:p>
            <a:pPr defTabSz="1371600"/>
            <a:r>
              <a:rPr lang="en-ID" sz="2400">
                <a:solidFill>
                  <a:schemeClr val="bg1"/>
                </a:solidFill>
                <a:latin typeface="Manrope"/>
              </a:rPr>
              <a:t>case studies</a:t>
            </a:r>
            <a:endParaRPr lang="en-US" sz="2400">
              <a:solidFill>
                <a:schemeClr val="bg1"/>
              </a:solidFill>
              <a:latin typeface="Manrope"/>
            </a:endParaRPr>
          </a:p>
        </p:txBody>
      </p:sp>
      <p:sp>
        <p:nvSpPr>
          <p:cNvPr id="44" name="TextBox 43">
            <a:extLst>
              <a:ext uri="{FF2B5EF4-FFF2-40B4-BE49-F238E27FC236}">
                <a16:creationId xmlns:a16="http://schemas.microsoft.com/office/drawing/2014/main" id="{2C2605A6-A24C-7DD2-0B11-7DDFCA29EDBC}"/>
              </a:ext>
            </a:extLst>
          </p:cNvPr>
          <p:cNvSpPr txBox="1"/>
          <p:nvPr/>
        </p:nvSpPr>
        <p:spPr>
          <a:xfrm>
            <a:off x="8167876" y="7891371"/>
            <a:ext cx="2728723" cy="1200329"/>
          </a:xfrm>
          <a:prstGeom prst="rect">
            <a:avLst/>
          </a:prstGeom>
          <a:noFill/>
        </p:spPr>
        <p:txBody>
          <a:bodyPr wrap="square">
            <a:spAutoFit/>
          </a:bodyPr>
          <a:lstStyle/>
          <a:p>
            <a:pPr defTabSz="1371600"/>
            <a:r>
              <a:rPr lang="en-ID" sz="2400">
                <a:solidFill>
                  <a:schemeClr val="bg1"/>
                </a:solidFill>
                <a:latin typeface="Manrope"/>
              </a:rPr>
              <a:t>databank for extensive comparable data</a:t>
            </a:r>
            <a:endParaRPr lang="en-US" sz="2400">
              <a:solidFill>
                <a:schemeClr val="bg1"/>
              </a:solidFill>
              <a:latin typeface="Manrope"/>
            </a:endParaRPr>
          </a:p>
        </p:txBody>
      </p:sp>
      <p:pic>
        <p:nvPicPr>
          <p:cNvPr id="22" name="Picture Placeholder 21">
            <a:extLst>
              <a:ext uri="{FF2B5EF4-FFF2-40B4-BE49-F238E27FC236}">
                <a16:creationId xmlns:a16="http://schemas.microsoft.com/office/drawing/2014/main" id="{39E9F458-EC93-72DB-94B2-F5E0F06D8115}"/>
              </a:ext>
            </a:extLst>
          </p:cNvPr>
          <p:cNvPicPr>
            <a:picLocks noGrp="1" noChangeAspect="1"/>
          </p:cNvPicPr>
          <p:nvPr>
            <p:ph type="pic" sz="quarter" idx="12"/>
          </p:nvPr>
        </p:nvPicPr>
        <p:blipFill>
          <a:blip r:embed="rId3">
            <a:grayscl/>
            <a:extLst>
              <a:ext uri="{28A0092B-C50C-407E-A947-70E740481C1C}">
                <a14:useLocalDpi xmlns:a14="http://schemas.microsoft.com/office/drawing/2010/main" val="0"/>
              </a:ext>
            </a:extLst>
          </a:blip>
          <a:srcRect l="8647" r="44171"/>
          <a:stretch/>
        </p:blipFill>
        <p:spPr>
          <a:xfrm>
            <a:off x="8043295" y="1795463"/>
            <a:ext cx="3254400" cy="4598311"/>
          </a:xfrm>
        </p:spPr>
      </p:pic>
      <p:pic>
        <p:nvPicPr>
          <p:cNvPr id="10" name="Picture 9" descr="A black background with white letters&#10;&#10;Description automatically generated">
            <a:extLst>
              <a:ext uri="{FF2B5EF4-FFF2-40B4-BE49-F238E27FC236}">
                <a16:creationId xmlns:a16="http://schemas.microsoft.com/office/drawing/2014/main" id="{DCAF0655-3413-8119-1051-0674297A42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71767" y="9343202"/>
            <a:ext cx="2413234" cy="496773"/>
          </a:xfrm>
          <a:prstGeom prst="rect">
            <a:avLst/>
          </a:prstGeom>
        </p:spPr>
      </p:pic>
      <p:sp>
        <p:nvSpPr>
          <p:cNvPr id="12" name="TextBox 11">
            <a:extLst>
              <a:ext uri="{FF2B5EF4-FFF2-40B4-BE49-F238E27FC236}">
                <a16:creationId xmlns:a16="http://schemas.microsoft.com/office/drawing/2014/main" id="{DCED13E2-97C4-CD51-DF13-538E98C176D6}"/>
              </a:ext>
            </a:extLst>
          </p:cNvPr>
          <p:cNvSpPr txBox="1"/>
          <p:nvPr/>
        </p:nvSpPr>
        <p:spPr>
          <a:xfrm>
            <a:off x="1025036" y="6582117"/>
            <a:ext cx="2961388" cy="1323439"/>
          </a:xfrm>
          <a:prstGeom prst="rect">
            <a:avLst/>
          </a:prstGeom>
          <a:noFill/>
        </p:spPr>
        <p:txBody>
          <a:bodyPr wrap="square">
            <a:spAutoFit/>
          </a:bodyPr>
          <a:lstStyle/>
          <a:p>
            <a:pPr defTabSz="1371600"/>
            <a:r>
              <a:rPr lang="en-ID" sz="8000" b="1">
                <a:solidFill>
                  <a:schemeClr val="bg1"/>
                </a:solidFill>
                <a:latin typeface="Antonio" pitchFamily="2" charset="77"/>
              </a:rPr>
              <a:t>40+</a:t>
            </a:r>
            <a:endParaRPr lang="en-US" sz="8000" b="1">
              <a:solidFill>
                <a:schemeClr val="bg1"/>
              </a:solidFill>
              <a:latin typeface="Antonio" pitchFamily="2" charset="77"/>
            </a:endParaRPr>
          </a:p>
        </p:txBody>
      </p:sp>
      <p:sp>
        <p:nvSpPr>
          <p:cNvPr id="14" name="TextBox 13">
            <a:extLst>
              <a:ext uri="{FF2B5EF4-FFF2-40B4-BE49-F238E27FC236}">
                <a16:creationId xmlns:a16="http://schemas.microsoft.com/office/drawing/2014/main" id="{705972C4-060D-0425-7285-854C1BC4B4DB}"/>
              </a:ext>
            </a:extLst>
          </p:cNvPr>
          <p:cNvSpPr txBox="1"/>
          <p:nvPr/>
        </p:nvSpPr>
        <p:spPr>
          <a:xfrm>
            <a:off x="4582412" y="6582117"/>
            <a:ext cx="2961388" cy="1323439"/>
          </a:xfrm>
          <a:prstGeom prst="rect">
            <a:avLst/>
          </a:prstGeom>
          <a:noFill/>
        </p:spPr>
        <p:txBody>
          <a:bodyPr wrap="square">
            <a:spAutoFit/>
          </a:bodyPr>
          <a:lstStyle/>
          <a:p>
            <a:pPr defTabSz="1371600"/>
            <a:r>
              <a:rPr lang="en-ID" sz="8000" b="1">
                <a:solidFill>
                  <a:schemeClr val="bg1"/>
                </a:solidFill>
                <a:latin typeface="Antonio" pitchFamily="2" charset="77"/>
              </a:rPr>
              <a:t>2,000+</a:t>
            </a:r>
            <a:endParaRPr lang="en-US" sz="8000" b="1">
              <a:solidFill>
                <a:schemeClr val="bg1"/>
              </a:solidFill>
              <a:latin typeface="Antonio" pitchFamily="2" charset="77"/>
            </a:endParaRPr>
          </a:p>
        </p:txBody>
      </p:sp>
      <p:sp>
        <p:nvSpPr>
          <p:cNvPr id="15" name="TextBox 14">
            <a:extLst>
              <a:ext uri="{FF2B5EF4-FFF2-40B4-BE49-F238E27FC236}">
                <a16:creationId xmlns:a16="http://schemas.microsoft.com/office/drawing/2014/main" id="{26D20A57-6CF5-CFB4-1348-A34C3DB1A8DC}"/>
              </a:ext>
            </a:extLst>
          </p:cNvPr>
          <p:cNvSpPr txBox="1"/>
          <p:nvPr/>
        </p:nvSpPr>
        <p:spPr>
          <a:xfrm>
            <a:off x="8038531" y="6582116"/>
            <a:ext cx="3832095" cy="1323439"/>
          </a:xfrm>
          <a:prstGeom prst="rect">
            <a:avLst/>
          </a:prstGeom>
          <a:noFill/>
        </p:spPr>
        <p:txBody>
          <a:bodyPr wrap="square">
            <a:spAutoFit/>
          </a:bodyPr>
          <a:lstStyle/>
          <a:p>
            <a:pPr defTabSz="1371600"/>
            <a:r>
              <a:rPr lang="en-ID" sz="8000" b="1">
                <a:solidFill>
                  <a:schemeClr val="bg1"/>
                </a:solidFill>
                <a:latin typeface="Antonio" pitchFamily="2" charset="77"/>
              </a:rPr>
              <a:t>#1</a:t>
            </a:r>
            <a:endParaRPr lang="en-US" sz="8000" b="1">
              <a:solidFill>
                <a:schemeClr val="bg1"/>
              </a:solidFill>
              <a:latin typeface="Antonio" pitchFamily="2" charset="77"/>
            </a:endParaRPr>
          </a:p>
        </p:txBody>
      </p:sp>
      <p:pic>
        <p:nvPicPr>
          <p:cNvPr id="21" name="Picture Placeholder 20">
            <a:extLst>
              <a:ext uri="{FF2B5EF4-FFF2-40B4-BE49-F238E27FC236}">
                <a16:creationId xmlns:a16="http://schemas.microsoft.com/office/drawing/2014/main" id="{0A3991BE-C51A-6800-3EF9-BD89BA265192}"/>
              </a:ext>
            </a:extLst>
          </p:cNvPr>
          <p:cNvPicPr>
            <a:picLocks noGrp="1" noChangeAspect="1"/>
          </p:cNvPicPr>
          <p:nvPr>
            <p:ph type="pic" sz="quarter" idx="10"/>
          </p:nvPr>
        </p:nvPicPr>
        <p:blipFill>
          <a:blip r:embed="rId5" cstate="print">
            <a:grayscl/>
            <a:extLst>
              <a:ext uri="{28A0092B-C50C-407E-A947-70E740481C1C}">
                <a14:useLocalDpi xmlns:a14="http://schemas.microsoft.com/office/drawing/2010/main" val="0"/>
              </a:ext>
            </a:extLst>
          </a:blip>
          <a:srcRect l="26377" r="26377"/>
          <a:stretch/>
        </p:blipFill>
        <p:spPr>
          <a:xfrm>
            <a:off x="883285" y="1795463"/>
            <a:ext cx="3250394" cy="4587003"/>
          </a:xfrm>
        </p:spPr>
      </p:pic>
      <p:pic>
        <p:nvPicPr>
          <p:cNvPr id="20" name="Picture Placeholder 15">
            <a:extLst>
              <a:ext uri="{FF2B5EF4-FFF2-40B4-BE49-F238E27FC236}">
                <a16:creationId xmlns:a16="http://schemas.microsoft.com/office/drawing/2014/main" id="{11FFBD57-04E4-854F-42F2-6F01ACDCEB19}"/>
              </a:ext>
            </a:extLst>
          </p:cNvPr>
          <p:cNvPicPr>
            <a:picLocks noGrp="1" noChangeAspect="1"/>
          </p:cNvPicPr>
          <p:nvPr>
            <p:ph type="pic" sz="quarter" idx="11"/>
          </p:nvPr>
        </p:nvPicPr>
        <p:blipFill>
          <a:blip r:embed="rId6">
            <a:grayscl/>
            <a:extLst>
              <a:ext uri="{28A0092B-C50C-407E-A947-70E740481C1C}">
                <a14:useLocalDpi xmlns:a14="http://schemas.microsoft.com/office/drawing/2010/main" val="0"/>
              </a:ext>
            </a:extLst>
          </a:blip>
          <a:srcRect l="31430" r="31430"/>
          <a:stretch/>
        </p:blipFill>
        <p:spPr>
          <a:xfrm>
            <a:off x="4454486" y="1795463"/>
            <a:ext cx="3255281" cy="4587003"/>
          </a:xfrm>
        </p:spPr>
      </p:pic>
      <p:pic>
        <p:nvPicPr>
          <p:cNvPr id="27" name="Picture 26">
            <a:extLst>
              <a:ext uri="{FF2B5EF4-FFF2-40B4-BE49-F238E27FC236}">
                <a16:creationId xmlns:a16="http://schemas.microsoft.com/office/drawing/2014/main" id="{8293983A-A955-9853-F0A0-197771BCA880}"/>
              </a:ext>
            </a:extLst>
          </p:cNvPr>
          <p:cNvPicPr>
            <a:picLocks noChangeAspect="1"/>
          </p:cNvPicPr>
          <p:nvPr/>
        </p:nvPicPr>
        <p:blipFill>
          <a:blip r:embed="rId7"/>
          <a:stretch>
            <a:fillRect/>
          </a:stretch>
        </p:blipFill>
        <p:spPr>
          <a:xfrm>
            <a:off x="12524184" y="6155283"/>
            <a:ext cx="4038600" cy="845966"/>
          </a:xfrm>
          <a:prstGeom prst="rect">
            <a:avLst/>
          </a:prstGeom>
        </p:spPr>
      </p:pic>
      <p:sp>
        <p:nvSpPr>
          <p:cNvPr id="28" name="Freeform 6">
            <a:extLst>
              <a:ext uri="{FF2B5EF4-FFF2-40B4-BE49-F238E27FC236}">
                <a16:creationId xmlns:a16="http://schemas.microsoft.com/office/drawing/2014/main" id="{C6EF123E-3DCC-9772-BC70-A79CC0B65A34}"/>
              </a:ext>
            </a:extLst>
          </p:cNvPr>
          <p:cNvSpPr/>
          <p:nvPr/>
        </p:nvSpPr>
        <p:spPr>
          <a:xfrm>
            <a:off x="17005918" y="1028700"/>
            <a:ext cx="253382" cy="168614"/>
          </a:xfrm>
          <a:custGeom>
            <a:avLst/>
            <a:gdLst/>
            <a:ahLst/>
            <a:cxnLst/>
            <a:rect l="l" t="t" r="r" b="b"/>
            <a:pathLst>
              <a:path w="253382" h="168614">
                <a:moveTo>
                  <a:pt x="0" y="0"/>
                </a:moveTo>
                <a:lnTo>
                  <a:pt x="253382" y="0"/>
                </a:lnTo>
                <a:lnTo>
                  <a:pt x="253382" y="168614"/>
                </a:lnTo>
                <a:lnTo>
                  <a:pt x="0" y="1686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089666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pattFill prst="pct90">
          <a:fgClr>
            <a:schemeClr val="tx1"/>
          </a:fgClr>
          <a:bgClr>
            <a:schemeClr val="tx1">
              <a:lumMod val="75000"/>
              <a:lumOff val="25000"/>
            </a:schemeClr>
          </a:bgClr>
        </a:pattFill>
        <a:effectLst/>
      </p:bgPr>
    </p:bg>
    <p:spTree>
      <p:nvGrpSpPr>
        <p:cNvPr id="1" name=""/>
        <p:cNvGrpSpPr/>
        <p:nvPr/>
      </p:nvGrpSpPr>
      <p:grpSpPr>
        <a:xfrm>
          <a:off x="0" y="0"/>
          <a:ext cx="0" cy="0"/>
          <a:chOff x="0" y="0"/>
          <a:chExt cx="0" cy="0"/>
        </a:xfrm>
      </p:grpSpPr>
      <p:sp>
        <p:nvSpPr>
          <p:cNvPr id="5" name="TextBox 5"/>
          <p:cNvSpPr txBox="1"/>
          <p:nvPr/>
        </p:nvSpPr>
        <p:spPr>
          <a:xfrm>
            <a:off x="978708" y="1409700"/>
            <a:ext cx="5954958" cy="1102866"/>
          </a:xfrm>
          <a:prstGeom prst="rect">
            <a:avLst/>
          </a:prstGeom>
        </p:spPr>
        <p:txBody>
          <a:bodyPr lIns="0" tIns="0" rIns="0" bIns="0" rtlCol="0" anchor="t">
            <a:spAutoFit/>
          </a:bodyPr>
          <a:lstStyle/>
          <a:p>
            <a:pPr marL="0" marR="0" lvl="0" indent="0" algn="l" defTabSz="914400" rtl="0" eaLnBrk="1" fontAlgn="auto" latinLnBrk="0" hangingPunct="1">
              <a:lnSpc>
                <a:spcPts val="8640"/>
              </a:lnSpc>
              <a:spcBef>
                <a:spcPts val="0"/>
              </a:spcBef>
              <a:spcAft>
                <a:spcPts val="0"/>
              </a:spcAft>
              <a:buClrTx/>
              <a:buSzTx/>
              <a:buFontTx/>
              <a:buNone/>
              <a:tabLst/>
              <a:defRPr/>
            </a:pPr>
            <a:r>
              <a:rPr kumimoji="0" lang="en-US" sz="7200" b="0" i="0" u="none" strike="noStrike" kern="1200" cap="none" spc="0" normalizeH="0" baseline="0" noProof="0">
                <a:ln>
                  <a:noFill/>
                </a:ln>
                <a:solidFill>
                  <a:srgbClr val="E380B8"/>
                </a:solidFill>
                <a:effectLst/>
                <a:uLnTx/>
                <a:uFillTx/>
                <a:latin typeface="Antonio Bold"/>
                <a:ea typeface="Antonio Bold"/>
                <a:cs typeface="Antonio Bold"/>
                <a:sym typeface="Antonio Bold"/>
              </a:rPr>
              <a:t>THE ANALYST</a:t>
            </a:r>
          </a:p>
        </p:txBody>
      </p:sp>
      <p:pic>
        <p:nvPicPr>
          <p:cNvPr id="1026" name="Picture 2" descr="PrintPower Peter Field">
            <a:extLst>
              <a:ext uri="{FF2B5EF4-FFF2-40B4-BE49-F238E27FC236}">
                <a16:creationId xmlns:a16="http://schemas.microsoft.com/office/drawing/2014/main" id="{2F952313-4746-58D6-2522-5594E61212B8}"/>
              </a:ext>
            </a:extLst>
          </p:cNvPr>
          <p:cNvPicPr>
            <a:picLocks noGrp="1" noChangeAspect="1" noChangeArrowheads="1"/>
          </p:cNvPicPr>
          <p:nvPr>
            <p:ph type="pic" sz="quarter" idx="10"/>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0851" t="14827" r="4017"/>
          <a:stretch/>
        </p:blipFill>
        <p:spPr bwMode="auto">
          <a:xfrm>
            <a:off x="6933666" y="0"/>
            <a:ext cx="11354334" cy="10287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a:extLst>
              <a:ext uri="{FF2B5EF4-FFF2-40B4-BE49-F238E27FC236}">
                <a16:creationId xmlns:a16="http://schemas.microsoft.com/office/drawing/2014/main" id="{9B449208-D7CB-E57E-212A-8B8F515603B5}"/>
              </a:ext>
            </a:extLst>
          </p:cNvPr>
          <p:cNvSpPr txBox="1"/>
          <p:nvPr/>
        </p:nvSpPr>
        <p:spPr>
          <a:xfrm>
            <a:off x="762000" y="2857500"/>
            <a:ext cx="9779808" cy="7181453"/>
          </a:xfrm>
          <a:prstGeom prst="rect">
            <a:avLst/>
          </a:prstGeom>
        </p:spPr>
        <p:txBody>
          <a:bodyPr wrap="square" lIns="0" tIns="0" rIns="0" bIns="0" rtlCol="0" anchor="t">
            <a:spAutoFit/>
          </a:bodyPr>
          <a:lstStyle/>
          <a:p>
            <a:pPr marL="0" marR="0" lvl="0" indent="0" algn="l" defTabSz="914400" rtl="0" eaLnBrk="1" fontAlgn="auto" latinLnBrk="0" hangingPunct="1">
              <a:lnSpc>
                <a:spcPts val="28000"/>
              </a:lnSpc>
              <a:spcBef>
                <a:spcPts val="0"/>
              </a:spcBef>
              <a:spcAft>
                <a:spcPts val="0"/>
              </a:spcAft>
              <a:buClrTx/>
              <a:buSzTx/>
              <a:buFontTx/>
              <a:buNone/>
              <a:tabLst/>
              <a:defRPr/>
            </a:pPr>
            <a:r>
              <a:rPr kumimoji="0" lang="en-US" sz="28700" b="0" i="0" u="none" strike="noStrike" kern="1200" cap="none" spc="0" normalizeH="0" baseline="0" noProof="0">
                <a:ln>
                  <a:noFill/>
                </a:ln>
                <a:solidFill>
                  <a:schemeClr val="bg1"/>
                </a:solidFill>
                <a:effectLst/>
                <a:uLnTx/>
                <a:uFillTx/>
                <a:latin typeface="Antonio Bold"/>
                <a:ea typeface="Antonio Bold"/>
                <a:cs typeface="Antonio Bold"/>
                <a:sym typeface="Antonio Bold"/>
              </a:rPr>
              <a:t>PETER</a:t>
            </a:r>
          </a:p>
          <a:p>
            <a:pPr marL="0" marR="0" lvl="0" indent="0" algn="l" defTabSz="914400" rtl="0" eaLnBrk="1" fontAlgn="auto" latinLnBrk="0" hangingPunct="1">
              <a:lnSpc>
                <a:spcPts val="28000"/>
              </a:lnSpc>
              <a:spcBef>
                <a:spcPts val="0"/>
              </a:spcBef>
              <a:spcAft>
                <a:spcPts val="0"/>
              </a:spcAft>
              <a:buClrTx/>
              <a:buSzTx/>
              <a:buFontTx/>
              <a:buNone/>
              <a:tabLst/>
              <a:defRPr/>
            </a:pPr>
            <a:r>
              <a:rPr lang="en-US" sz="28700">
                <a:solidFill>
                  <a:schemeClr val="bg1"/>
                </a:solidFill>
                <a:latin typeface="Antonio Bold"/>
                <a:ea typeface="Antonio Bold"/>
                <a:cs typeface="Antonio Bold"/>
                <a:sym typeface="Antonio Bold"/>
              </a:rPr>
              <a:t>FIELD</a:t>
            </a:r>
            <a:endParaRPr kumimoji="0" lang="en-US" sz="28700" b="0" i="0" u="none" strike="noStrike" kern="1200" cap="none" spc="0" normalizeH="0" baseline="0" noProof="0">
              <a:ln>
                <a:noFill/>
              </a:ln>
              <a:solidFill>
                <a:schemeClr val="bg1"/>
              </a:solidFill>
              <a:effectLst/>
              <a:uLnTx/>
              <a:uFillTx/>
              <a:latin typeface="Antonio Bold"/>
              <a:ea typeface="Antonio Bold"/>
              <a:cs typeface="Antonio Bold"/>
              <a:sym typeface="Antonio Bold"/>
            </a:endParaRPr>
          </a:p>
        </p:txBody>
      </p:sp>
      <p:pic>
        <p:nvPicPr>
          <p:cNvPr id="12" name="Picture 11" descr="A white letter on a black background&#10;&#10;Description automatically generated">
            <a:extLst>
              <a:ext uri="{FF2B5EF4-FFF2-40B4-BE49-F238E27FC236}">
                <a16:creationId xmlns:a16="http://schemas.microsoft.com/office/drawing/2014/main" id="{9DCA8160-7782-3215-BD6D-75C433D552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71767" y="9343202"/>
            <a:ext cx="2413234" cy="496773"/>
          </a:xfrm>
          <a:prstGeom prst="rect">
            <a:avLst/>
          </a:prstGeom>
        </p:spPr>
      </p:pic>
      <p:sp>
        <p:nvSpPr>
          <p:cNvPr id="15" name="Freeform 6">
            <a:extLst>
              <a:ext uri="{FF2B5EF4-FFF2-40B4-BE49-F238E27FC236}">
                <a16:creationId xmlns:a16="http://schemas.microsoft.com/office/drawing/2014/main" id="{F651CDFF-7708-6250-7134-D5F64C9E412B}"/>
              </a:ext>
            </a:extLst>
          </p:cNvPr>
          <p:cNvSpPr/>
          <p:nvPr/>
        </p:nvSpPr>
        <p:spPr>
          <a:xfrm>
            <a:off x="990600" y="1028700"/>
            <a:ext cx="253382" cy="168614"/>
          </a:xfrm>
          <a:custGeom>
            <a:avLst/>
            <a:gdLst/>
            <a:ahLst/>
            <a:cxnLst/>
            <a:rect l="l" t="t" r="r" b="b"/>
            <a:pathLst>
              <a:path w="253382" h="168614">
                <a:moveTo>
                  <a:pt x="0" y="0"/>
                </a:moveTo>
                <a:lnTo>
                  <a:pt x="253382" y="0"/>
                </a:lnTo>
                <a:lnTo>
                  <a:pt x="253382" y="168614"/>
                </a:lnTo>
                <a:lnTo>
                  <a:pt x="0" y="1686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lumMod val="75000"/>
            </a:schemeClr>
          </a:bgClr>
        </a:pattFill>
        <a:effectLst/>
      </p:bgPr>
    </p:bg>
    <p:spTree>
      <p:nvGrpSpPr>
        <p:cNvPr id="1" name="">
          <a:extLst>
            <a:ext uri="{FF2B5EF4-FFF2-40B4-BE49-F238E27FC236}">
              <a16:creationId xmlns:a16="http://schemas.microsoft.com/office/drawing/2014/main" id="{FFCBC5B7-AC3D-CB29-E6A7-6E3A1C971EEA}"/>
            </a:ext>
          </a:extLst>
        </p:cNvPr>
        <p:cNvGrpSpPr/>
        <p:nvPr/>
      </p:nvGrpSpPr>
      <p:grpSpPr>
        <a:xfrm>
          <a:off x="0" y="0"/>
          <a:ext cx="0" cy="0"/>
          <a:chOff x="0" y="0"/>
          <a:chExt cx="0" cy="0"/>
        </a:xfrm>
      </p:grpSpPr>
      <p:pic>
        <p:nvPicPr>
          <p:cNvPr id="9" name="Picture 2">
            <a:extLst>
              <a:ext uri="{FF2B5EF4-FFF2-40B4-BE49-F238E27FC236}">
                <a16:creationId xmlns:a16="http://schemas.microsoft.com/office/drawing/2014/main" id="{B8180EB1-29CD-3F0D-BD6C-E3200D3D0789}"/>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l="44" r="44"/>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A5C390D-DA0E-3359-8C75-CA307F0E5EE9}"/>
              </a:ext>
            </a:extLst>
          </p:cNvPr>
          <p:cNvSpPr txBox="1"/>
          <p:nvPr/>
        </p:nvSpPr>
        <p:spPr>
          <a:xfrm>
            <a:off x="1386302" y="3152630"/>
            <a:ext cx="3943450" cy="707886"/>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effectLst/>
                <a:uLnTx/>
                <a:uFillTx/>
                <a:latin typeface="Antonio" pitchFamily="2" charset="77"/>
                <a:ea typeface="+mn-ea"/>
                <a:cs typeface="+mn-cs"/>
              </a:rPr>
              <a:t>OOH POWER-USERS </a:t>
            </a:r>
          </a:p>
        </p:txBody>
      </p:sp>
      <p:graphicFrame>
        <p:nvGraphicFramePr>
          <p:cNvPr id="8" name="Chart 7">
            <a:extLst>
              <a:ext uri="{FF2B5EF4-FFF2-40B4-BE49-F238E27FC236}">
                <a16:creationId xmlns:a16="http://schemas.microsoft.com/office/drawing/2014/main" id="{8863E2EB-0AE1-6E5F-759A-6DF627A9D1FC}"/>
              </a:ext>
            </a:extLst>
          </p:cNvPr>
          <p:cNvGraphicFramePr/>
          <p:nvPr>
            <p:extLst>
              <p:ext uri="{D42A27DB-BD31-4B8C-83A1-F6EECF244321}">
                <p14:modId xmlns:p14="http://schemas.microsoft.com/office/powerpoint/2010/main" val="462978689"/>
              </p:ext>
            </p:extLst>
          </p:nvPr>
        </p:nvGraphicFramePr>
        <p:xfrm>
          <a:off x="1386302" y="3914616"/>
          <a:ext cx="3943450" cy="3725518"/>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1">
            <a:extLst>
              <a:ext uri="{FF2B5EF4-FFF2-40B4-BE49-F238E27FC236}">
                <a16:creationId xmlns:a16="http://schemas.microsoft.com/office/drawing/2014/main" id="{54313038-4D8F-6FB6-BE1F-5E30F411165D}"/>
              </a:ext>
            </a:extLst>
          </p:cNvPr>
          <p:cNvSpPr txBox="1"/>
          <p:nvPr/>
        </p:nvSpPr>
        <p:spPr>
          <a:xfrm>
            <a:off x="2133600" y="5282912"/>
            <a:ext cx="2362200"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effectLst/>
                <a:uLnTx/>
                <a:uFillTx/>
                <a:latin typeface="Antonio" pitchFamily="2" charset="77"/>
                <a:ea typeface="+mn-ea"/>
                <a:cs typeface="+mn-cs"/>
              </a:rPr>
              <a:t>15</a:t>
            </a:r>
            <a:r>
              <a:rPr kumimoji="0" lang="en-US" sz="3600" b="1" i="0" u="none" strike="noStrike" kern="1200" cap="none" spc="0" normalizeH="0" baseline="0" noProof="0">
                <a:ln>
                  <a:noFill/>
                </a:ln>
                <a:effectLst/>
                <a:uLnTx/>
                <a:uFillTx/>
                <a:latin typeface="Antonio" pitchFamily="2" charset="77"/>
                <a:ea typeface="+mn-ea"/>
                <a:cs typeface="+mn-cs"/>
              </a:rPr>
              <a:t>%+</a:t>
            </a:r>
          </a:p>
        </p:txBody>
      </p:sp>
      <p:sp>
        <p:nvSpPr>
          <p:cNvPr id="33" name="TextBox 32">
            <a:extLst>
              <a:ext uri="{FF2B5EF4-FFF2-40B4-BE49-F238E27FC236}">
                <a16:creationId xmlns:a16="http://schemas.microsoft.com/office/drawing/2014/main" id="{0F108350-D5C0-C16C-C585-692F7736DC7E}"/>
              </a:ext>
            </a:extLst>
          </p:cNvPr>
          <p:cNvSpPr txBox="1"/>
          <p:nvPr/>
        </p:nvSpPr>
        <p:spPr>
          <a:xfrm>
            <a:off x="1386302" y="7697855"/>
            <a:ext cx="3943450" cy="707886"/>
          </a:xfrm>
          <a:prstGeom prst="rect">
            <a:avLst/>
          </a:prstGeom>
          <a:noFill/>
        </p:spPr>
        <p:txBody>
          <a:bodyPr wrap="square" rtlCol="0">
            <a:spAutoFit/>
          </a:bodyPr>
          <a:lstStyle/>
          <a:p>
            <a:pPr marL="0" marR="0" lvl="0" indent="0" algn="ctr" defTabSz="1371600" rtl="0" eaLnBrk="1" fontAlgn="auto" latinLnBrk="0" hangingPunct="1">
              <a:lnSpc>
                <a:spcPts val="48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Antonio" pitchFamily="2" charset="77"/>
                <a:ea typeface="+mn-ea"/>
                <a:cs typeface="+mn-cs"/>
              </a:rPr>
              <a:t>41 CASES</a:t>
            </a:r>
          </a:p>
        </p:txBody>
      </p:sp>
      <p:sp>
        <p:nvSpPr>
          <p:cNvPr id="3" name="TextBox 2">
            <a:extLst>
              <a:ext uri="{FF2B5EF4-FFF2-40B4-BE49-F238E27FC236}">
                <a16:creationId xmlns:a16="http://schemas.microsoft.com/office/drawing/2014/main" id="{59E0463A-2511-4CCB-D4D0-0AE335908A10}"/>
              </a:ext>
            </a:extLst>
          </p:cNvPr>
          <p:cNvSpPr txBox="1"/>
          <p:nvPr/>
        </p:nvSpPr>
        <p:spPr>
          <a:xfrm>
            <a:off x="881063" y="9390626"/>
            <a:ext cx="8262937" cy="36933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bg1">
                    <a:lumMod val="65000"/>
                  </a:schemeClr>
                </a:solidFill>
                <a:effectLst/>
                <a:uLnTx/>
                <a:uFillTx/>
                <a:latin typeface="Manrope"/>
                <a:ea typeface="+mn-ea"/>
                <a:cs typeface="+mn-cs"/>
              </a:rPr>
              <a:t>Source: IPA Databank case studies 2014-2024 </a:t>
            </a:r>
          </a:p>
        </p:txBody>
      </p:sp>
      <p:sp>
        <p:nvSpPr>
          <p:cNvPr id="4" name="TextBox 3">
            <a:extLst>
              <a:ext uri="{FF2B5EF4-FFF2-40B4-BE49-F238E27FC236}">
                <a16:creationId xmlns:a16="http://schemas.microsoft.com/office/drawing/2014/main" id="{EB1D4103-7275-DB43-B450-C790D1C97B3D}"/>
              </a:ext>
            </a:extLst>
          </p:cNvPr>
          <p:cNvSpPr txBox="1"/>
          <p:nvPr/>
        </p:nvSpPr>
        <p:spPr>
          <a:xfrm>
            <a:off x="685800" y="851050"/>
            <a:ext cx="17278728" cy="1200329"/>
          </a:xfrm>
          <a:prstGeom prst="rect">
            <a:avLst/>
          </a:prstGeom>
          <a:noFill/>
        </p:spPr>
        <p:txBody>
          <a:bodyPr wrap="square" rtlCol="0">
            <a:spAutoFit/>
          </a:bodyPr>
          <a:lstStyle/>
          <a:p>
            <a:pPr defTabSz="1371600"/>
            <a:r>
              <a:rPr lang="en-US" sz="7200" b="1">
                <a:latin typeface="Antonio" pitchFamily="2" charset="77"/>
              </a:rPr>
              <a:t>METHODOLOGY: POWER-USERS VS NON-USERS</a:t>
            </a:r>
          </a:p>
        </p:txBody>
      </p:sp>
      <p:pic>
        <p:nvPicPr>
          <p:cNvPr id="6" name="Picture 5" descr="A black background with white letters&#10;&#10;Description automatically generated">
            <a:extLst>
              <a:ext uri="{FF2B5EF4-FFF2-40B4-BE49-F238E27FC236}">
                <a16:creationId xmlns:a16="http://schemas.microsoft.com/office/drawing/2014/main" id="{9AB37791-0B4E-F66A-66E1-FF07A9C88A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71768" y="9343201"/>
            <a:ext cx="2413234" cy="496773"/>
          </a:xfrm>
          <a:prstGeom prst="rect">
            <a:avLst/>
          </a:prstGeom>
        </p:spPr>
      </p:pic>
      <p:sp>
        <p:nvSpPr>
          <p:cNvPr id="7" name="Freeform 6">
            <a:extLst>
              <a:ext uri="{FF2B5EF4-FFF2-40B4-BE49-F238E27FC236}">
                <a16:creationId xmlns:a16="http://schemas.microsoft.com/office/drawing/2014/main" id="{782334F5-0CAB-7E9B-EEDA-A6609A95CEF4}"/>
              </a:ext>
            </a:extLst>
          </p:cNvPr>
          <p:cNvSpPr/>
          <p:nvPr/>
        </p:nvSpPr>
        <p:spPr>
          <a:xfrm>
            <a:off x="17005918" y="1028700"/>
            <a:ext cx="253382" cy="168614"/>
          </a:xfrm>
          <a:custGeom>
            <a:avLst/>
            <a:gdLst/>
            <a:ahLst/>
            <a:cxnLst/>
            <a:rect l="l" t="t" r="r" b="b"/>
            <a:pathLst>
              <a:path w="253382" h="168614">
                <a:moveTo>
                  <a:pt x="0" y="0"/>
                </a:moveTo>
                <a:lnTo>
                  <a:pt x="253382" y="0"/>
                </a:lnTo>
                <a:lnTo>
                  <a:pt x="253382" y="168614"/>
                </a:lnTo>
                <a:lnTo>
                  <a:pt x="0" y="1686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637450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lumMod val="75000"/>
            </a:schemeClr>
          </a:bgClr>
        </a:pattFill>
        <a:effectLst/>
      </p:bgPr>
    </p:bg>
    <p:spTree>
      <p:nvGrpSpPr>
        <p:cNvPr id="1" name="">
          <a:extLst>
            <a:ext uri="{FF2B5EF4-FFF2-40B4-BE49-F238E27FC236}">
              <a16:creationId xmlns:a16="http://schemas.microsoft.com/office/drawing/2014/main" id="{EB576034-C531-3449-29F5-CC9C464C259F}"/>
            </a:ext>
          </a:extLst>
        </p:cNvPr>
        <p:cNvGrpSpPr/>
        <p:nvPr/>
      </p:nvGrpSpPr>
      <p:grpSpPr>
        <a:xfrm>
          <a:off x="0" y="0"/>
          <a:ext cx="0" cy="0"/>
          <a:chOff x="0" y="0"/>
          <a:chExt cx="0" cy="0"/>
        </a:xfrm>
      </p:grpSpPr>
      <p:pic>
        <p:nvPicPr>
          <p:cNvPr id="7" name="Picture 2">
            <a:extLst>
              <a:ext uri="{FF2B5EF4-FFF2-40B4-BE49-F238E27FC236}">
                <a16:creationId xmlns:a16="http://schemas.microsoft.com/office/drawing/2014/main" id="{1DA02F23-36FE-19E0-EECC-23E1A4A16E8C}"/>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l="44" r="44"/>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B82860A-4790-69C0-954D-FA5354264580}"/>
              </a:ext>
            </a:extLst>
          </p:cNvPr>
          <p:cNvSpPr txBox="1"/>
          <p:nvPr/>
        </p:nvSpPr>
        <p:spPr>
          <a:xfrm>
            <a:off x="1386302" y="3152630"/>
            <a:ext cx="3943450" cy="707886"/>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ntonio" pitchFamily="2" charset="77"/>
                <a:ea typeface="+mn-ea"/>
                <a:cs typeface="+mn-cs"/>
              </a:rPr>
              <a:t>OOH POWER-USERS </a:t>
            </a:r>
          </a:p>
        </p:txBody>
      </p:sp>
      <p:sp>
        <p:nvSpPr>
          <p:cNvPr id="27" name="TextBox 26">
            <a:extLst>
              <a:ext uri="{FF2B5EF4-FFF2-40B4-BE49-F238E27FC236}">
                <a16:creationId xmlns:a16="http://schemas.microsoft.com/office/drawing/2014/main" id="{19908107-40A0-BB9E-20BC-3AFBDB4083F8}"/>
              </a:ext>
            </a:extLst>
          </p:cNvPr>
          <p:cNvSpPr txBox="1"/>
          <p:nvPr/>
        </p:nvSpPr>
        <p:spPr>
          <a:xfrm>
            <a:off x="13003339" y="3152630"/>
            <a:ext cx="3943450" cy="707886"/>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ntonio" pitchFamily="2" charset="77"/>
                <a:ea typeface="+mn-ea"/>
                <a:cs typeface="+mn-cs"/>
              </a:rPr>
              <a:t>NON-USERS OF OOH</a:t>
            </a:r>
          </a:p>
        </p:txBody>
      </p:sp>
      <p:graphicFrame>
        <p:nvGraphicFramePr>
          <p:cNvPr id="8" name="Chart 7">
            <a:extLst>
              <a:ext uri="{FF2B5EF4-FFF2-40B4-BE49-F238E27FC236}">
                <a16:creationId xmlns:a16="http://schemas.microsoft.com/office/drawing/2014/main" id="{3B4AE317-FCDA-77D9-B654-2B55585D7EDB}"/>
              </a:ext>
            </a:extLst>
          </p:cNvPr>
          <p:cNvGraphicFramePr/>
          <p:nvPr/>
        </p:nvGraphicFramePr>
        <p:xfrm>
          <a:off x="1386302" y="3914616"/>
          <a:ext cx="3943450" cy="3725518"/>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1">
            <a:extLst>
              <a:ext uri="{FF2B5EF4-FFF2-40B4-BE49-F238E27FC236}">
                <a16:creationId xmlns:a16="http://schemas.microsoft.com/office/drawing/2014/main" id="{55D8256F-420A-C5A3-ECC5-FD764D25534C}"/>
              </a:ext>
            </a:extLst>
          </p:cNvPr>
          <p:cNvSpPr txBox="1"/>
          <p:nvPr/>
        </p:nvSpPr>
        <p:spPr>
          <a:xfrm>
            <a:off x="2133600" y="5282912"/>
            <a:ext cx="2362200"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0000"/>
                </a:solidFill>
                <a:effectLst/>
                <a:uLnTx/>
                <a:uFillTx/>
                <a:latin typeface="Antonio" pitchFamily="2" charset="77"/>
                <a:ea typeface="+mn-ea"/>
                <a:cs typeface="+mn-cs"/>
              </a:rPr>
              <a:t>15</a:t>
            </a:r>
            <a:r>
              <a:rPr kumimoji="0" lang="en-US" sz="3600" b="1" i="0" u="none" strike="noStrike" kern="1200" cap="none" spc="0" normalizeH="0" baseline="0" noProof="0">
                <a:ln>
                  <a:noFill/>
                </a:ln>
                <a:solidFill>
                  <a:srgbClr val="000000"/>
                </a:solidFill>
                <a:effectLst/>
                <a:uLnTx/>
                <a:uFillTx/>
                <a:latin typeface="Antonio" pitchFamily="2" charset="77"/>
                <a:ea typeface="+mn-ea"/>
                <a:cs typeface="+mn-cs"/>
              </a:rPr>
              <a:t>%+</a:t>
            </a:r>
          </a:p>
        </p:txBody>
      </p:sp>
      <p:sp>
        <p:nvSpPr>
          <p:cNvPr id="33" name="TextBox 32">
            <a:extLst>
              <a:ext uri="{FF2B5EF4-FFF2-40B4-BE49-F238E27FC236}">
                <a16:creationId xmlns:a16="http://schemas.microsoft.com/office/drawing/2014/main" id="{8FCDBB3A-04E6-DCA4-69FF-68A29ECD5CBB}"/>
              </a:ext>
            </a:extLst>
          </p:cNvPr>
          <p:cNvSpPr txBox="1"/>
          <p:nvPr/>
        </p:nvSpPr>
        <p:spPr>
          <a:xfrm>
            <a:off x="1386302" y="7697855"/>
            <a:ext cx="3943450" cy="707886"/>
          </a:xfrm>
          <a:prstGeom prst="rect">
            <a:avLst/>
          </a:prstGeom>
          <a:noFill/>
        </p:spPr>
        <p:txBody>
          <a:bodyPr wrap="square" rtlCol="0">
            <a:spAutoFit/>
          </a:bodyPr>
          <a:lstStyle/>
          <a:p>
            <a:pPr marL="0" marR="0" lvl="0" indent="0" algn="ctr" defTabSz="1371600" rtl="0" eaLnBrk="1" fontAlgn="auto" latinLnBrk="0" hangingPunct="1">
              <a:lnSpc>
                <a:spcPts val="48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ntonio" pitchFamily="2" charset="77"/>
                <a:ea typeface="+mn-ea"/>
                <a:cs typeface="+mn-cs"/>
              </a:rPr>
              <a:t>41 CASES</a:t>
            </a:r>
          </a:p>
        </p:txBody>
      </p:sp>
      <p:graphicFrame>
        <p:nvGraphicFramePr>
          <p:cNvPr id="39" name="Chart 38">
            <a:extLst>
              <a:ext uri="{FF2B5EF4-FFF2-40B4-BE49-F238E27FC236}">
                <a16:creationId xmlns:a16="http://schemas.microsoft.com/office/drawing/2014/main" id="{3FDFA0E4-EAAF-DB11-A03F-953018D27DEB}"/>
              </a:ext>
            </a:extLst>
          </p:cNvPr>
          <p:cNvGraphicFramePr/>
          <p:nvPr/>
        </p:nvGraphicFramePr>
        <p:xfrm>
          <a:off x="12958248" y="3914616"/>
          <a:ext cx="3943450" cy="3725518"/>
        </p:xfrm>
        <a:graphic>
          <a:graphicData uri="http://schemas.openxmlformats.org/drawingml/2006/chart">
            <c:chart xmlns:c="http://schemas.openxmlformats.org/drawingml/2006/chart" xmlns:r="http://schemas.openxmlformats.org/officeDocument/2006/relationships" r:id="rId4"/>
          </a:graphicData>
        </a:graphic>
      </p:graphicFrame>
      <p:sp>
        <p:nvSpPr>
          <p:cNvPr id="40" name="TextBox 39">
            <a:extLst>
              <a:ext uri="{FF2B5EF4-FFF2-40B4-BE49-F238E27FC236}">
                <a16:creationId xmlns:a16="http://schemas.microsoft.com/office/drawing/2014/main" id="{3C6AA32D-D649-12E4-85D9-F87BD4354E8A}"/>
              </a:ext>
            </a:extLst>
          </p:cNvPr>
          <p:cNvSpPr txBox="1"/>
          <p:nvPr/>
        </p:nvSpPr>
        <p:spPr>
          <a:xfrm>
            <a:off x="13705546" y="5282912"/>
            <a:ext cx="2362200"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0000"/>
                </a:solidFill>
                <a:effectLst/>
                <a:uLnTx/>
                <a:uFillTx/>
                <a:latin typeface="Antonio" pitchFamily="2" charset="77"/>
                <a:ea typeface="+mn-ea"/>
                <a:cs typeface="+mn-cs"/>
              </a:rPr>
              <a:t>0</a:t>
            </a:r>
            <a:r>
              <a:rPr kumimoji="0" lang="en-US" sz="3600" b="1" i="0" u="none" strike="noStrike" kern="1200" cap="none" spc="0" normalizeH="0" baseline="0" noProof="0">
                <a:ln>
                  <a:noFill/>
                </a:ln>
                <a:solidFill>
                  <a:srgbClr val="000000"/>
                </a:solidFill>
                <a:effectLst/>
                <a:uLnTx/>
                <a:uFillTx/>
                <a:latin typeface="Antonio" pitchFamily="2" charset="77"/>
                <a:ea typeface="+mn-ea"/>
                <a:cs typeface="+mn-cs"/>
              </a:rPr>
              <a:t>%</a:t>
            </a:r>
          </a:p>
        </p:txBody>
      </p:sp>
      <p:sp>
        <p:nvSpPr>
          <p:cNvPr id="41" name="TextBox 40">
            <a:extLst>
              <a:ext uri="{FF2B5EF4-FFF2-40B4-BE49-F238E27FC236}">
                <a16:creationId xmlns:a16="http://schemas.microsoft.com/office/drawing/2014/main" id="{D4EE9A10-224B-3341-E9DE-4EC4BEF209DB}"/>
              </a:ext>
            </a:extLst>
          </p:cNvPr>
          <p:cNvSpPr txBox="1"/>
          <p:nvPr/>
        </p:nvSpPr>
        <p:spPr>
          <a:xfrm>
            <a:off x="12958248" y="7697855"/>
            <a:ext cx="3943450" cy="707886"/>
          </a:xfrm>
          <a:prstGeom prst="rect">
            <a:avLst/>
          </a:prstGeom>
          <a:noFill/>
        </p:spPr>
        <p:txBody>
          <a:bodyPr wrap="square" rtlCol="0">
            <a:spAutoFit/>
          </a:bodyPr>
          <a:lstStyle/>
          <a:p>
            <a:pPr marL="0" marR="0" lvl="0" indent="0" algn="ctr" defTabSz="1371600" rtl="0" eaLnBrk="1" fontAlgn="auto" latinLnBrk="0" hangingPunct="1">
              <a:lnSpc>
                <a:spcPts val="48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ntonio" pitchFamily="2" charset="77"/>
                <a:ea typeface="+mn-ea"/>
                <a:cs typeface="+mn-cs"/>
              </a:rPr>
              <a:t>41 CASES</a:t>
            </a:r>
          </a:p>
        </p:txBody>
      </p:sp>
      <p:sp>
        <p:nvSpPr>
          <p:cNvPr id="3" name="TextBox 2">
            <a:extLst>
              <a:ext uri="{FF2B5EF4-FFF2-40B4-BE49-F238E27FC236}">
                <a16:creationId xmlns:a16="http://schemas.microsoft.com/office/drawing/2014/main" id="{E140943F-735A-A3FA-ECA4-F77B2F876C59}"/>
              </a:ext>
            </a:extLst>
          </p:cNvPr>
          <p:cNvSpPr txBox="1"/>
          <p:nvPr/>
        </p:nvSpPr>
        <p:spPr>
          <a:xfrm>
            <a:off x="881063" y="9390626"/>
            <a:ext cx="8262937" cy="36933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65000"/>
                  </a:srgbClr>
                </a:solidFill>
                <a:effectLst/>
                <a:uLnTx/>
                <a:uFillTx/>
                <a:latin typeface="Manrope"/>
                <a:ea typeface="+mn-ea"/>
                <a:cs typeface="+mn-cs"/>
              </a:rPr>
              <a:t>Source: IPA Databank case studies 2014-2024 </a:t>
            </a:r>
          </a:p>
        </p:txBody>
      </p:sp>
      <p:sp>
        <p:nvSpPr>
          <p:cNvPr id="4" name="TextBox 3">
            <a:extLst>
              <a:ext uri="{FF2B5EF4-FFF2-40B4-BE49-F238E27FC236}">
                <a16:creationId xmlns:a16="http://schemas.microsoft.com/office/drawing/2014/main" id="{F6FB42DF-B42A-B5CF-CDB6-FDE67D429D00}"/>
              </a:ext>
            </a:extLst>
          </p:cNvPr>
          <p:cNvSpPr txBox="1"/>
          <p:nvPr/>
        </p:nvSpPr>
        <p:spPr>
          <a:xfrm>
            <a:off x="685800" y="851050"/>
            <a:ext cx="17278728" cy="120032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000000"/>
                </a:solidFill>
                <a:effectLst/>
                <a:uLnTx/>
                <a:uFillTx/>
                <a:latin typeface="Antonio" pitchFamily="2" charset="77"/>
                <a:ea typeface="+mn-ea"/>
                <a:cs typeface="+mn-cs"/>
              </a:rPr>
              <a:t>METHODOLOGY: POWER-USERS VS NON-USERS</a:t>
            </a:r>
          </a:p>
        </p:txBody>
      </p:sp>
      <p:pic>
        <p:nvPicPr>
          <p:cNvPr id="6" name="Picture 5" descr="A black background with white letters&#10;&#10;Description automatically generated">
            <a:extLst>
              <a:ext uri="{FF2B5EF4-FFF2-40B4-BE49-F238E27FC236}">
                <a16:creationId xmlns:a16="http://schemas.microsoft.com/office/drawing/2014/main" id="{442DE7CE-73B1-EE53-B523-1B4BD7A5BA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71768" y="9343201"/>
            <a:ext cx="2413234" cy="496773"/>
          </a:xfrm>
          <a:prstGeom prst="rect">
            <a:avLst/>
          </a:prstGeom>
        </p:spPr>
      </p:pic>
      <p:sp>
        <p:nvSpPr>
          <p:cNvPr id="2" name="Freeform 6">
            <a:extLst>
              <a:ext uri="{FF2B5EF4-FFF2-40B4-BE49-F238E27FC236}">
                <a16:creationId xmlns:a16="http://schemas.microsoft.com/office/drawing/2014/main" id="{BDC01801-2FEA-1892-1E99-2EE1BB874395}"/>
              </a:ext>
            </a:extLst>
          </p:cNvPr>
          <p:cNvSpPr/>
          <p:nvPr/>
        </p:nvSpPr>
        <p:spPr>
          <a:xfrm>
            <a:off x="17005918" y="1028700"/>
            <a:ext cx="253382" cy="168614"/>
          </a:xfrm>
          <a:custGeom>
            <a:avLst/>
            <a:gdLst/>
            <a:ahLst/>
            <a:cxnLst/>
            <a:rect l="l" t="t" r="r" b="b"/>
            <a:pathLst>
              <a:path w="253382" h="168614">
                <a:moveTo>
                  <a:pt x="0" y="0"/>
                </a:moveTo>
                <a:lnTo>
                  <a:pt x="253382" y="0"/>
                </a:lnTo>
                <a:lnTo>
                  <a:pt x="253382" y="168614"/>
                </a:lnTo>
                <a:lnTo>
                  <a:pt x="0" y="1686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780310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lumMod val="75000"/>
            </a:schemeClr>
          </a:bgClr>
        </a:pattFill>
        <a:effectLst/>
      </p:bgPr>
    </p:bg>
    <p:spTree>
      <p:nvGrpSpPr>
        <p:cNvPr id="1" name="">
          <a:extLst>
            <a:ext uri="{FF2B5EF4-FFF2-40B4-BE49-F238E27FC236}">
              <a16:creationId xmlns:a16="http://schemas.microsoft.com/office/drawing/2014/main" id="{A83748C3-B956-A057-6A03-7A1B6F8AA683}"/>
            </a:ext>
          </a:extLst>
        </p:cNvPr>
        <p:cNvGrpSpPr/>
        <p:nvPr/>
      </p:nvGrpSpPr>
      <p:grpSpPr>
        <a:xfrm>
          <a:off x="0" y="0"/>
          <a:ext cx="0" cy="0"/>
          <a:chOff x="0" y="0"/>
          <a:chExt cx="0" cy="0"/>
        </a:xfrm>
      </p:grpSpPr>
      <p:pic>
        <p:nvPicPr>
          <p:cNvPr id="7" name="Picture 2">
            <a:extLst>
              <a:ext uri="{FF2B5EF4-FFF2-40B4-BE49-F238E27FC236}">
                <a16:creationId xmlns:a16="http://schemas.microsoft.com/office/drawing/2014/main" id="{F44B7D76-0449-AF3E-2559-CEEEF7966FD2}"/>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l="44" r="44"/>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FA8D3889-06DA-5C22-D7DD-DB0AA2A9A0EC}"/>
              </a:ext>
            </a:extLst>
          </p:cNvPr>
          <p:cNvSpPr txBox="1"/>
          <p:nvPr/>
        </p:nvSpPr>
        <p:spPr>
          <a:xfrm>
            <a:off x="1386302" y="3152630"/>
            <a:ext cx="3943450" cy="707886"/>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ntonio" pitchFamily="2" charset="77"/>
                <a:ea typeface="+mn-ea"/>
                <a:cs typeface="+mn-cs"/>
              </a:rPr>
              <a:t>OOH POWER-USERS </a:t>
            </a:r>
          </a:p>
        </p:txBody>
      </p:sp>
      <p:sp>
        <p:nvSpPr>
          <p:cNvPr id="25" name="TextBox 24">
            <a:extLst>
              <a:ext uri="{FF2B5EF4-FFF2-40B4-BE49-F238E27FC236}">
                <a16:creationId xmlns:a16="http://schemas.microsoft.com/office/drawing/2014/main" id="{5E8C97FA-BC4D-426E-ECB3-AA87725E4882}"/>
              </a:ext>
            </a:extLst>
          </p:cNvPr>
          <p:cNvSpPr txBox="1"/>
          <p:nvPr/>
        </p:nvSpPr>
        <p:spPr>
          <a:xfrm>
            <a:off x="7172275" y="3152630"/>
            <a:ext cx="3943450" cy="707886"/>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ntonio" pitchFamily="2" charset="77"/>
                <a:ea typeface="+mn-ea"/>
                <a:cs typeface="+mn-cs"/>
              </a:rPr>
              <a:t>MUSH</a:t>
            </a:r>
          </a:p>
        </p:txBody>
      </p:sp>
      <p:sp>
        <p:nvSpPr>
          <p:cNvPr id="27" name="TextBox 26">
            <a:extLst>
              <a:ext uri="{FF2B5EF4-FFF2-40B4-BE49-F238E27FC236}">
                <a16:creationId xmlns:a16="http://schemas.microsoft.com/office/drawing/2014/main" id="{4B73F6D8-0D6B-C103-5A2E-FDF4725789AA}"/>
              </a:ext>
            </a:extLst>
          </p:cNvPr>
          <p:cNvSpPr txBox="1"/>
          <p:nvPr/>
        </p:nvSpPr>
        <p:spPr>
          <a:xfrm>
            <a:off x="13003339" y="3152630"/>
            <a:ext cx="3943450" cy="707886"/>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ntonio" pitchFamily="2" charset="77"/>
                <a:ea typeface="+mn-ea"/>
                <a:cs typeface="+mn-cs"/>
              </a:rPr>
              <a:t>NON-USERS OF OOH</a:t>
            </a:r>
          </a:p>
        </p:txBody>
      </p:sp>
      <p:graphicFrame>
        <p:nvGraphicFramePr>
          <p:cNvPr id="8" name="Chart 7">
            <a:extLst>
              <a:ext uri="{FF2B5EF4-FFF2-40B4-BE49-F238E27FC236}">
                <a16:creationId xmlns:a16="http://schemas.microsoft.com/office/drawing/2014/main" id="{7557EE0A-C668-33D9-6C71-D8949D634439}"/>
              </a:ext>
            </a:extLst>
          </p:cNvPr>
          <p:cNvGraphicFramePr/>
          <p:nvPr/>
        </p:nvGraphicFramePr>
        <p:xfrm>
          <a:off x="1386302" y="3914616"/>
          <a:ext cx="3943450" cy="3725518"/>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1">
            <a:extLst>
              <a:ext uri="{FF2B5EF4-FFF2-40B4-BE49-F238E27FC236}">
                <a16:creationId xmlns:a16="http://schemas.microsoft.com/office/drawing/2014/main" id="{7013B4D7-54C7-8684-63C4-C612399EC0F4}"/>
              </a:ext>
            </a:extLst>
          </p:cNvPr>
          <p:cNvSpPr txBox="1"/>
          <p:nvPr/>
        </p:nvSpPr>
        <p:spPr>
          <a:xfrm>
            <a:off x="2133600" y="5282912"/>
            <a:ext cx="2362200"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0000"/>
                </a:solidFill>
                <a:effectLst/>
                <a:uLnTx/>
                <a:uFillTx/>
                <a:latin typeface="Antonio" pitchFamily="2" charset="77"/>
                <a:ea typeface="+mn-ea"/>
                <a:cs typeface="+mn-cs"/>
              </a:rPr>
              <a:t>15</a:t>
            </a:r>
            <a:r>
              <a:rPr kumimoji="0" lang="en-US" sz="3600" b="1" i="0" u="none" strike="noStrike" kern="1200" cap="none" spc="0" normalizeH="0" baseline="0" noProof="0">
                <a:ln>
                  <a:noFill/>
                </a:ln>
                <a:solidFill>
                  <a:srgbClr val="000000"/>
                </a:solidFill>
                <a:effectLst/>
                <a:uLnTx/>
                <a:uFillTx/>
                <a:latin typeface="Antonio" pitchFamily="2" charset="77"/>
                <a:ea typeface="+mn-ea"/>
                <a:cs typeface="+mn-cs"/>
              </a:rPr>
              <a:t>%+</a:t>
            </a:r>
          </a:p>
        </p:txBody>
      </p:sp>
      <p:sp>
        <p:nvSpPr>
          <p:cNvPr id="33" name="TextBox 32">
            <a:extLst>
              <a:ext uri="{FF2B5EF4-FFF2-40B4-BE49-F238E27FC236}">
                <a16:creationId xmlns:a16="http://schemas.microsoft.com/office/drawing/2014/main" id="{67B0E1A0-FCF5-953B-E141-A94BEC24B7D4}"/>
              </a:ext>
            </a:extLst>
          </p:cNvPr>
          <p:cNvSpPr txBox="1"/>
          <p:nvPr/>
        </p:nvSpPr>
        <p:spPr>
          <a:xfrm>
            <a:off x="1386302" y="7697855"/>
            <a:ext cx="3943450" cy="707886"/>
          </a:xfrm>
          <a:prstGeom prst="rect">
            <a:avLst/>
          </a:prstGeom>
          <a:noFill/>
        </p:spPr>
        <p:txBody>
          <a:bodyPr wrap="square" rtlCol="0">
            <a:spAutoFit/>
          </a:bodyPr>
          <a:lstStyle/>
          <a:p>
            <a:pPr marL="0" marR="0" lvl="0" indent="0" algn="ctr" defTabSz="1371600" rtl="0" eaLnBrk="1" fontAlgn="auto" latinLnBrk="0" hangingPunct="1">
              <a:lnSpc>
                <a:spcPts val="48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ntonio" pitchFamily="2" charset="77"/>
                <a:ea typeface="+mn-ea"/>
                <a:cs typeface="+mn-cs"/>
              </a:rPr>
              <a:t>41 CASES</a:t>
            </a:r>
          </a:p>
        </p:txBody>
      </p:sp>
      <p:graphicFrame>
        <p:nvGraphicFramePr>
          <p:cNvPr id="36" name="Chart 35">
            <a:extLst>
              <a:ext uri="{FF2B5EF4-FFF2-40B4-BE49-F238E27FC236}">
                <a16:creationId xmlns:a16="http://schemas.microsoft.com/office/drawing/2014/main" id="{D94B7657-44A1-6BC4-B76C-887E305237E5}"/>
              </a:ext>
            </a:extLst>
          </p:cNvPr>
          <p:cNvGraphicFramePr/>
          <p:nvPr/>
        </p:nvGraphicFramePr>
        <p:xfrm>
          <a:off x="7172275" y="3914616"/>
          <a:ext cx="3943450" cy="3725518"/>
        </p:xfrm>
        <a:graphic>
          <a:graphicData uri="http://schemas.openxmlformats.org/drawingml/2006/chart">
            <c:chart xmlns:c="http://schemas.openxmlformats.org/drawingml/2006/chart" xmlns:r="http://schemas.openxmlformats.org/officeDocument/2006/relationships" r:id="rId4"/>
          </a:graphicData>
        </a:graphic>
      </p:graphicFrame>
      <p:sp>
        <p:nvSpPr>
          <p:cNvPr id="37" name="TextBox 36">
            <a:extLst>
              <a:ext uri="{FF2B5EF4-FFF2-40B4-BE49-F238E27FC236}">
                <a16:creationId xmlns:a16="http://schemas.microsoft.com/office/drawing/2014/main" id="{68B7D62D-70AE-E775-F33A-7F596C14BB04}"/>
              </a:ext>
            </a:extLst>
          </p:cNvPr>
          <p:cNvSpPr txBox="1"/>
          <p:nvPr/>
        </p:nvSpPr>
        <p:spPr>
          <a:xfrm>
            <a:off x="7410828" y="5282912"/>
            <a:ext cx="3428999"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0000"/>
                </a:solidFill>
                <a:effectLst/>
                <a:uLnTx/>
                <a:uFillTx/>
                <a:latin typeface="Antonio" pitchFamily="2" charset="77"/>
                <a:ea typeface="+mn-ea"/>
                <a:cs typeface="+mn-cs"/>
              </a:rPr>
              <a:t>1-14</a:t>
            </a:r>
            <a:r>
              <a:rPr kumimoji="0" lang="en-US" sz="3600" b="1" i="0" u="none" strike="noStrike" kern="1200" cap="none" spc="0" normalizeH="0" baseline="0" noProof="0">
                <a:ln>
                  <a:noFill/>
                </a:ln>
                <a:solidFill>
                  <a:srgbClr val="000000"/>
                </a:solidFill>
                <a:effectLst/>
                <a:uLnTx/>
                <a:uFillTx/>
                <a:latin typeface="Antonio" pitchFamily="2" charset="77"/>
                <a:ea typeface="+mn-ea"/>
                <a:cs typeface="+mn-cs"/>
              </a:rPr>
              <a:t>%</a:t>
            </a:r>
          </a:p>
        </p:txBody>
      </p:sp>
      <p:graphicFrame>
        <p:nvGraphicFramePr>
          <p:cNvPr id="39" name="Chart 38">
            <a:extLst>
              <a:ext uri="{FF2B5EF4-FFF2-40B4-BE49-F238E27FC236}">
                <a16:creationId xmlns:a16="http://schemas.microsoft.com/office/drawing/2014/main" id="{030CA69A-CCD0-FBE5-10E6-606C06302D7C}"/>
              </a:ext>
            </a:extLst>
          </p:cNvPr>
          <p:cNvGraphicFramePr/>
          <p:nvPr/>
        </p:nvGraphicFramePr>
        <p:xfrm>
          <a:off x="12958248" y="3914616"/>
          <a:ext cx="3943450" cy="3725518"/>
        </p:xfrm>
        <a:graphic>
          <a:graphicData uri="http://schemas.openxmlformats.org/drawingml/2006/chart">
            <c:chart xmlns:c="http://schemas.openxmlformats.org/drawingml/2006/chart" xmlns:r="http://schemas.openxmlformats.org/officeDocument/2006/relationships" r:id="rId5"/>
          </a:graphicData>
        </a:graphic>
      </p:graphicFrame>
      <p:sp>
        <p:nvSpPr>
          <p:cNvPr id="40" name="TextBox 39">
            <a:extLst>
              <a:ext uri="{FF2B5EF4-FFF2-40B4-BE49-F238E27FC236}">
                <a16:creationId xmlns:a16="http://schemas.microsoft.com/office/drawing/2014/main" id="{B640D0E6-2F64-AFEA-5846-B2E7566F9610}"/>
              </a:ext>
            </a:extLst>
          </p:cNvPr>
          <p:cNvSpPr txBox="1"/>
          <p:nvPr/>
        </p:nvSpPr>
        <p:spPr>
          <a:xfrm>
            <a:off x="13705546" y="5282912"/>
            <a:ext cx="2362200"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0000"/>
                </a:solidFill>
                <a:effectLst/>
                <a:uLnTx/>
                <a:uFillTx/>
                <a:latin typeface="Antonio" pitchFamily="2" charset="77"/>
                <a:ea typeface="+mn-ea"/>
                <a:cs typeface="+mn-cs"/>
              </a:rPr>
              <a:t>0</a:t>
            </a:r>
            <a:r>
              <a:rPr kumimoji="0" lang="en-US" sz="3600" b="1" i="0" u="none" strike="noStrike" kern="1200" cap="none" spc="0" normalizeH="0" baseline="0" noProof="0">
                <a:ln>
                  <a:noFill/>
                </a:ln>
                <a:solidFill>
                  <a:srgbClr val="000000"/>
                </a:solidFill>
                <a:effectLst/>
                <a:uLnTx/>
                <a:uFillTx/>
                <a:latin typeface="Antonio" pitchFamily="2" charset="77"/>
                <a:ea typeface="+mn-ea"/>
                <a:cs typeface="+mn-cs"/>
              </a:rPr>
              <a:t>%</a:t>
            </a:r>
          </a:p>
        </p:txBody>
      </p:sp>
      <p:sp>
        <p:nvSpPr>
          <p:cNvPr id="41" name="TextBox 40">
            <a:extLst>
              <a:ext uri="{FF2B5EF4-FFF2-40B4-BE49-F238E27FC236}">
                <a16:creationId xmlns:a16="http://schemas.microsoft.com/office/drawing/2014/main" id="{4227DBDC-8DD9-781A-3667-484FA6DF132F}"/>
              </a:ext>
            </a:extLst>
          </p:cNvPr>
          <p:cNvSpPr txBox="1"/>
          <p:nvPr/>
        </p:nvSpPr>
        <p:spPr>
          <a:xfrm>
            <a:off x="12958248" y="7697855"/>
            <a:ext cx="3943450" cy="707886"/>
          </a:xfrm>
          <a:prstGeom prst="rect">
            <a:avLst/>
          </a:prstGeom>
          <a:noFill/>
        </p:spPr>
        <p:txBody>
          <a:bodyPr wrap="square" rtlCol="0">
            <a:spAutoFit/>
          </a:bodyPr>
          <a:lstStyle/>
          <a:p>
            <a:pPr marL="0" marR="0" lvl="0" indent="0" algn="ctr" defTabSz="1371600" rtl="0" eaLnBrk="1" fontAlgn="auto" latinLnBrk="0" hangingPunct="1">
              <a:lnSpc>
                <a:spcPts val="48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ntonio" pitchFamily="2" charset="77"/>
                <a:ea typeface="+mn-ea"/>
                <a:cs typeface="+mn-cs"/>
              </a:rPr>
              <a:t>41 CASES</a:t>
            </a:r>
          </a:p>
        </p:txBody>
      </p:sp>
      <p:sp>
        <p:nvSpPr>
          <p:cNvPr id="3" name="TextBox 2">
            <a:extLst>
              <a:ext uri="{FF2B5EF4-FFF2-40B4-BE49-F238E27FC236}">
                <a16:creationId xmlns:a16="http://schemas.microsoft.com/office/drawing/2014/main" id="{D71B1695-1F0E-0E38-DEA4-2350AD6221A3}"/>
              </a:ext>
            </a:extLst>
          </p:cNvPr>
          <p:cNvSpPr txBox="1"/>
          <p:nvPr/>
        </p:nvSpPr>
        <p:spPr>
          <a:xfrm>
            <a:off x="881063" y="9390626"/>
            <a:ext cx="8262937" cy="36933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65000"/>
                  </a:srgbClr>
                </a:solidFill>
                <a:effectLst/>
                <a:uLnTx/>
                <a:uFillTx/>
                <a:latin typeface="Manrope"/>
                <a:ea typeface="+mn-ea"/>
                <a:cs typeface="+mn-cs"/>
              </a:rPr>
              <a:t>Source: IPA Databank case studies 2014-2024 </a:t>
            </a:r>
          </a:p>
        </p:txBody>
      </p:sp>
      <p:sp>
        <p:nvSpPr>
          <p:cNvPr id="4" name="TextBox 3">
            <a:extLst>
              <a:ext uri="{FF2B5EF4-FFF2-40B4-BE49-F238E27FC236}">
                <a16:creationId xmlns:a16="http://schemas.microsoft.com/office/drawing/2014/main" id="{942CBD08-BAB5-59ED-053B-27F5C52F0006}"/>
              </a:ext>
            </a:extLst>
          </p:cNvPr>
          <p:cNvSpPr txBox="1"/>
          <p:nvPr/>
        </p:nvSpPr>
        <p:spPr>
          <a:xfrm>
            <a:off x="685800" y="851050"/>
            <a:ext cx="17278728" cy="120032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000000"/>
                </a:solidFill>
                <a:effectLst/>
                <a:uLnTx/>
                <a:uFillTx/>
                <a:latin typeface="Antonio" pitchFamily="2" charset="77"/>
                <a:ea typeface="+mn-ea"/>
                <a:cs typeface="+mn-cs"/>
              </a:rPr>
              <a:t>METHODOLOGY: POWER-USERS VS NON-USERS</a:t>
            </a:r>
          </a:p>
        </p:txBody>
      </p:sp>
      <p:pic>
        <p:nvPicPr>
          <p:cNvPr id="6" name="Picture 5" descr="A black background with white letters&#10;&#10;Description automatically generated">
            <a:extLst>
              <a:ext uri="{FF2B5EF4-FFF2-40B4-BE49-F238E27FC236}">
                <a16:creationId xmlns:a16="http://schemas.microsoft.com/office/drawing/2014/main" id="{43F4C2A7-4AE0-3EDC-2C9F-61D253281D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71768" y="9343201"/>
            <a:ext cx="2413234" cy="496773"/>
          </a:xfrm>
          <a:prstGeom prst="rect">
            <a:avLst/>
          </a:prstGeom>
        </p:spPr>
      </p:pic>
      <p:sp>
        <p:nvSpPr>
          <p:cNvPr id="2" name="Freeform 6">
            <a:extLst>
              <a:ext uri="{FF2B5EF4-FFF2-40B4-BE49-F238E27FC236}">
                <a16:creationId xmlns:a16="http://schemas.microsoft.com/office/drawing/2014/main" id="{24015895-4ACB-A32C-5618-64E388EA2DA4}"/>
              </a:ext>
            </a:extLst>
          </p:cNvPr>
          <p:cNvSpPr/>
          <p:nvPr/>
        </p:nvSpPr>
        <p:spPr>
          <a:xfrm>
            <a:off x="17005918" y="1028700"/>
            <a:ext cx="253382" cy="168614"/>
          </a:xfrm>
          <a:custGeom>
            <a:avLst/>
            <a:gdLst/>
            <a:ahLst/>
            <a:cxnLst/>
            <a:rect l="l" t="t" r="r" b="b"/>
            <a:pathLst>
              <a:path w="253382" h="168614">
                <a:moveTo>
                  <a:pt x="0" y="0"/>
                </a:moveTo>
                <a:lnTo>
                  <a:pt x="253382" y="0"/>
                </a:lnTo>
                <a:lnTo>
                  <a:pt x="253382" y="168614"/>
                </a:lnTo>
                <a:lnTo>
                  <a:pt x="0" y="1686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550516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pattFill prst="pct90">
          <a:fgClr>
            <a:schemeClr val="bg1"/>
          </a:fgClr>
          <a:bgClr>
            <a:schemeClr val="bg1">
              <a:lumMod val="75000"/>
            </a:schemeClr>
          </a:bgClr>
        </a:pattFill>
        <a:effectLst/>
      </p:bgPr>
    </p:bg>
    <p:spTree>
      <p:nvGrpSpPr>
        <p:cNvPr id="1" name="">
          <a:extLst>
            <a:ext uri="{FF2B5EF4-FFF2-40B4-BE49-F238E27FC236}">
              <a16:creationId xmlns:a16="http://schemas.microsoft.com/office/drawing/2014/main" id="{A0AB2721-F8EE-E26F-F98D-3771F3851672}"/>
            </a:ext>
          </a:extLst>
        </p:cNvPr>
        <p:cNvGrpSpPr/>
        <p:nvPr/>
      </p:nvGrpSpPr>
      <p:grpSpPr>
        <a:xfrm>
          <a:off x="0" y="0"/>
          <a:ext cx="0" cy="0"/>
          <a:chOff x="0" y="0"/>
          <a:chExt cx="0" cy="0"/>
        </a:xfrm>
      </p:grpSpPr>
      <p:pic>
        <p:nvPicPr>
          <p:cNvPr id="10" name="Picture 2">
            <a:extLst>
              <a:ext uri="{FF2B5EF4-FFF2-40B4-BE49-F238E27FC236}">
                <a16:creationId xmlns:a16="http://schemas.microsoft.com/office/drawing/2014/main" id="{54B6F3F9-90AE-660B-19CD-5AA30FE2FF72}"/>
              </a:ext>
            </a:extLst>
          </p:cNvPr>
          <p:cNvPicPr>
            <a:picLocks noChangeAspect="1" noChangeArrowheads="1"/>
          </p:cNvPicPr>
          <p:nvPr/>
        </p:nvPicPr>
        <p:blipFill>
          <a:blip r:embed="rId2">
            <a:alphaModFix amt="5000"/>
            <a:extLst>
              <a:ext uri="{28A0092B-C50C-407E-A947-70E740481C1C}">
                <a14:useLocalDpi xmlns:a14="http://schemas.microsoft.com/office/drawing/2010/main" val="0"/>
              </a:ext>
            </a:extLst>
          </a:blip>
          <a:srcRect l="44" r="44"/>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416F24E-99FC-619A-3D70-F4D7C65660D0}"/>
              </a:ext>
            </a:extLst>
          </p:cNvPr>
          <p:cNvSpPr txBox="1"/>
          <p:nvPr/>
        </p:nvSpPr>
        <p:spPr>
          <a:xfrm>
            <a:off x="1386302" y="3152630"/>
            <a:ext cx="3943450" cy="707886"/>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ntonio" pitchFamily="2" charset="77"/>
                <a:ea typeface="+mn-ea"/>
                <a:cs typeface="+mn-cs"/>
              </a:rPr>
              <a:t>OOH POWER-USERS </a:t>
            </a:r>
          </a:p>
        </p:txBody>
      </p:sp>
      <p:sp>
        <p:nvSpPr>
          <p:cNvPr id="27" name="TextBox 26">
            <a:extLst>
              <a:ext uri="{FF2B5EF4-FFF2-40B4-BE49-F238E27FC236}">
                <a16:creationId xmlns:a16="http://schemas.microsoft.com/office/drawing/2014/main" id="{B95B4D8F-3C62-1CA5-61BA-9E6053CEE8BB}"/>
              </a:ext>
            </a:extLst>
          </p:cNvPr>
          <p:cNvSpPr txBox="1"/>
          <p:nvPr/>
        </p:nvSpPr>
        <p:spPr>
          <a:xfrm>
            <a:off x="13003339" y="3152630"/>
            <a:ext cx="3943450" cy="707886"/>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ntonio" pitchFamily="2" charset="77"/>
                <a:ea typeface="+mn-ea"/>
                <a:cs typeface="+mn-cs"/>
              </a:rPr>
              <a:t>NON-USERS OF OOH</a:t>
            </a:r>
          </a:p>
        </p:txBody>
      </p:sp>
      <p:graphicFrame>
        <p:nvGraphicFramePr>
          <p:cNvPr id="8" name="Chart 7">
            <a:extLst>
              <a:ext uri="{FF2B5EF4-FFF2-40B4-BE49-F238E27FC236}">
                <a16:creationId xmlns:a16="http://schemas.microsoft.com/office/drawing/2014/main" id="{D2B799E3-F9CE-E124-168D-E51D946D52DB}"/>
              </a:ext>
            </a:extLst>
          </p:cNvPr>
          <p:cNvGraphicFramePr/>
          <p:nvPr/>
        </p:nvGraphicFramePr>
        <p:xfrm>
          <a:off x="1386302" y="3914616"/>
          <a:ext cx="3943450" cy="3725518"/>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1">
            <a:extLst>
              <a:ext uri="{FF2B5EF4-FFF2-40B4-BE49-F238E27FC236}">
                <a16:creationId xmlns:a16="http://schemas.microsoft.com/office/drawing/2014/main" id="{B3ABEBDB-AE8F-D0A8-7D7D-7887EC26B488}"/>
              </a:ext>
            </a:extLst>
          </p:cNvPr>
          <p:cNvSpPr txBox="1"/>
          <p:nvPr/>
        </p:nvSpPr>
        <p:spPr>
          <a:xfrm>
            <a:off x="2133600" y="5282912"/>
            <a:ext cx="2362200"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0000"/>
                </a:solidFill>
                <a:effectLst/>
                <a:uLnTx/>
                <a:uFillTx/>
                <a:latin typeface="Antonio" pitchFamily="2" charset="77"/>
                <a:ea typeface="+mn-ea"/>
                <a:cs typeface="+mn-cs"/>
              </a:rPr>
              <a:t>15</a:t>
            </a:r>
            <a:r>
              <a:rPr kumimoji="0" lang="en-US" sz="3600" b="1" i="0" u="none" strike="noStrike" kern="1200" cap="none" spc="0" normalizeH="0" baseline="0" noProof="0">
                <a:ln>
                  <a:noFill/>
                </a:ln>
                <a:solidFill>
                  <a:srgbClr val="000000"/>
                </a:solidFill>
                <a:effectLst/>
                <a:uLnTx/>
                <a:uFillTx/>
                <a:latin typeface="Antonio" pitchFamily="2" charset="77"/>
                <a:ea typeface="+mn-ea"/>
                <a:cs typeface="+mn-cs"/>
              </a:rPr>
              <a:t>%+</a:t>
            </a:r>
          </a:p>
        </p:txBody>
      </p:sp>
      <p:sp>
        <p:nvSpPr>
          <p:cNvPr id="33" name="TextBox 32">
            <a:extLst>
              <a:ext uri="{FF2B5EF4-FFF2-40B4-BE49-F238E27FC236}">
                <a16:creationId xmlns:a16="http://schemas.microsoft.com/office/drawing/2014/main" id="{B9D7EA20-1CBD-D841-D93D-DC98F56728FD}"/>
              </a:ext>
            </a:extLst>
          </p:cNvPr>
          <p:cNvSpPr txBox="1"/>
          <p:nvPr/>
        </p:nvSpPr>
        <p:spPr>
          <a:xfrm>
            <a:off x="1386302" y="7697855"/>
            <a:ext cx="3943450" cy="707886"/>
          </a:xfrm>
          <a:prstGeom prst="rect">
            <a:avLst/>
          </a:prstGeom>
          <a:noFill/>
        </p:spPr>
        <p:txBody>
          <a:bodyPr wrap="square" rtlCol="0">
            <a:spAutoFit/>
          </a:bodyPr>
          <a:lstStyle/>
          <a:p>
            <a:pPr marL="0" marR="0" lvl="0" indent="0" algn="ctr" defTabSz="1371600" rtl="0" eaLnBrk="1" fontAlgn="auto" latinLnBrk="0" hangingPunct="1">
              <a:lnSpc>
                <a:spcPts val="48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ntonio" pitchFamily="2" charset="77"/>
                <a:ea typeface="+mn-ea"/>
                <a:cs typeface="+mn-cs"/>
              </a:rPr>
              <a:t>41 CASES</a:t>
            </a:r>
          </a:p>
        </p:txBody>
      </p:sp>
      <p:graphicFrame>
        <p:nvGraphicFramePr>
          <p:cNvPr id="39" name="Chart 38">
            <a:extLst>
              <a:ext uri="{FF2B5EF4-FFF2-40B4-BE49-F238E27FC236}">
                <a16:creationId xmlns:a16="http://schemas.microsoft.com/office/drawing/2014/main" id="{6887242F-4812-AE7B-D18B-FDAEF1593108}"/>
              </a:ext>
            </a:extLst>
          </p:cNvPr>
          <p:cNvGraphicFramePr/>
          <p:nvPr/>
        </p:nvGraphicFramePr>
        <p:xfrm>
          <a:off x="12958248" y="3914616"/>
          <a:ext cx="3943450" cy="3725518"/>
        </p:xfrm>
        <a:graphic>
          <a:graphicData uri="http://schemas.openxmlformats.org/drawingml/2006/chart">
            <c:chart xmlns:c="http://schemas.openxmlformats.org/drawingml/2006/chart" xmlns:r="http://schemas.openxmlformats.org/officeDocument/2006/relationships" r:id="rId4"/>
          </a:graphicData>
        </a:graphic>
      </p:graphicFrame>
      <p:sp>
        <p:nvSpPr>
          <p:cNvPr id="40" name="TextBox 39">
            <a:extLst>
              <a:ext uri="{FF2B5EF4-FFF2-40B4-BE49-F238E27FC236}">
                <a16:creationId xmlns:a16="http://schemas.microsoft.com/office/drawing/2014/main" id="{3573425C-2557-9C8A-FE24-DB50C72F970F}"/>
              </a:ext>
            </a:extLst>
          </p:cNvPr>
          <p:cNvSpPr txBox="1"/>
          <p:nvPr/>
        </p:nvSpPr>
        <p:spPr>
          <a:xfrm>
            <a:off x="13705546" y="5282912"/>
            <a:ext cx="2362200"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0000"/>
                </a:solidFill>
                <a:effectLst/>
                <a:uLnTx/>
                <a:uFillTx/>
                <a:latin typeface="Antonio" pitchFamily="2" charset="77"/>
                <a:ea typeface="+mn-ea"/>
                <a:cs typeface="+mn-cs"/>
              </a:rPr>
              <a:t>0</a:t>
            </a:r>
            <a:r>
              <a:rPr kumimoji="0" lang="en-US" sz="3600" b="1" i="0" u="none" strike="noStrike" kern="1200" cap="none" spc="0" normalizeH="0" baseline="0" noProof="0">
                <a:ln>
                  <a:noFill/>
                </a:ln>
                <a:solidFill>
                  <a:srgbClr val="000000"/>
                </a:solidFill>
                <a:effectLst/>
                <a:uLnTx/>
                <a:uFillTx/>
                <a:latin typeface="Antonio" pitchFamily="2" charset="77"/>
                <a:ea typeface="+mn-ea"/>
                <a:cs typeface="+mn-cs"/>
              </a:rPr>
              <a:t>%</a:t>
            </a:r>
          </a:p>
        </p:txBody>
      </p:sp>
      <p:sp>
        <p:nvSpPr>
          <p:cNvPr id="41" name="TextBox 40">
            <a:extLst>
              <a:ext uri="{FF2B5EF4-FFF2-40B4-BE49-F238E27FC236}">
                <a16:creationId xmlns:a16="http://schemas.microsoft.com/office/drawing/2014/main" id="{4C937F0E-4900-E9B7-E82A-2FD423688DE1}"/>
              </a:ext>
            </a:extLst>
          </p:cNvPr>
          <p:cNvSpPr txBox="1"/>
          <p:nvPr/>
        </p:nvSpPr>
        <p:spPr>
          <a:xfrm>
            <a:off x="12958248" y="7697855"/>
            <a:ext cx="3943450" cy="707886"/>
          </a:xfrm>
          <a:prstGeom prst="rect">
            <a:avLst/>
          </a:prstGeom>
          <a:noFill/>
        </p:spPr>
        <p:txBody>
          <a:bodyPr wrap="square" rtlCol="0">
            <a:spAutoFit/>
          </a:bodyPr>
          <a:lstStyle/>
          <a:p>
            <a:pPr marL="0" marR="0" lvl="0" indent="0" algn="ctr" defTabSz="1371600" rtl="0" eaLnBrk="1" fontAlgn="auto" latinLnBrk="0" hangingPunct="1">
              <a:lnSpc>
                <a:spcPts val="48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ntonio" pitchFamily="2" charset="77"/>
                <a:ea typeface="+mn-ea"/>
                <a:cs typeface="+mn-cs"/>
              </a:rPr>
              <a:t>41 CASES</a:t>
            </a:r>
          </a:p>
        </p:txBody>
      </p:sp>
      <p:sp>
        <p:nvSpPr>
          <p:cNvPr id="3" name="TextBox 2">
            <a:extLst>
              <a:ext uri="{FF2B5EF4-FFF2-40B4-BE49-F238E27FC236}">
                <a16:creationId xmlns:a16="http://schemas.microsoft.com/office/drawing/2014/main" id="{15383CF9-B7A3-3E5C-C881-A65E77C7833D}"/>
              </a:ext>
            </a:extLst>
          </p:cNvPr>
          <p:cNvSpPr txBox="1"/>
          <p:nvPr/>
        </p:nvSpPr>
        <p:spPr>
          <a:xfrm>
            <a:off x="881063" y="9390626"/>
            <a:ext cx="8262937" cy="36933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lumMod val="65000"/>
                  </a:srgbClr>
                </a:solidFill>
                <a:effectLst/>
                <a:uLnTx/>
                <a:uFillTx/>
                <a:latin typeface="Manrope"/>
                <a:ea typeface="+mn-ea"/>
                <a:cs typeface="+mn-cs"/>
              </a:rPr>
              <a:t>Source: IPA Databank case studies 2014-2024 </a:t>
            </a:r>
          </a:p>
        </p:txBody>
      </p:sp>
      <p:sp>
        <p:nvSpPr>
          <p:cNvPr id="4" name="TextBox 3">
            <a:extLst>
              <a:ext uri="{FF2B5EF4-FFF2-40B4-BE49-F238E27FC236}">
                <a16:creationId xmlns:a16="http://schemas.microsoft.com/office/drawing/2014/main" id="{17D5F8A1-67C5-0E8B-ED5D-5C5A6DAEEA1A}"/>
              </a:ext>
            </a:extLst>
          </p:cNvPr>
          <p:cNvSpPr txBox="1"/>
          <p:nvPr/>
        </p:nvSpPr>
        <p:spPr>
          <a:xfrm>
            <a:off x="685800" y="851050"/>
            <a:ext cx="17278728" cy="1200329"/>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000000"/>
                </a:solidFill>
                <a:effectLst/>
                <a:uLnTx/>
                <a:uFillTx/>
                <a:latin typeface="Antonio" pitchFamily="2" charset="77"/>
                <a:ea typeface="+mn-ea"/>
                <a:cs typeface="+mn-cs"/>
              </a:rPr>
              <a:t>METHODOLOGY: POWER-USERS VS NON-USERS</a:t>
            </a:r>
          </a:p>
        </p:txBody>
      </p:sp>
      <p:pic>
        <p:nvPicPr>
          <p:cNvPr id="6" name="Picture 5" descr="A black background with white letters&#10;&#10;Description automatically generated">
            <a:extLst>
              <a:ext uri="{FF2B5EF4-FFF2-40B4-BE49-F238E27FC236}">
                <a16:creationId xmlns:a16="http://schemas.microsoft.com/office/drawing/2014/main" id="{90070BE4-1493-2877-FDCD-526028E610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71768" y="9343201"/>
            <a:ext cx="2413234" cy="496773"/>
          </a:xfrm>
          <a:prstGeom prst="rect">
            <a:avLst/>
          </a:prstGeom>
        </p:spPr>
      </p:pic>
      <p:sp>
        <p:nvSpPr>
          <p:cNvPr id="7" name="TextBox 6">
            <a:extLst>
              <a:ext uri="{FF2B5EF4-FFF2-40B4-BE49-F238E27FC236}">
                <a16:creationId xmlns:a16="http://schemas.microsoft.com/office/drawing/2014/main" id="{4BB811C6-8985-FAF9-9FF7-2E7457811E4C}"/>
              </a:ext>
            </a:extLst>
          </p:cNvPr>
          <p:cNvSpPr txBox="1"/>
          <p:nvPr/>
        </p:nvSpPr>
        <p:spPr>
          <a:xfrm>
            <a:off x="7410828" y="4636581"/>
            <a:ext cx="3428999" cy="221599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effectLst/>
                <a:uLnTx/>
                <a:uFillTx/>
                <a:latin typeface="Antonio" pitchFamily="2" charset="77"/>
                <a:ea typeface="+mn-ea"/>
                <a:cs typeface="+mn-cs"/>
              </a:rPr>
              <a:t>VS.</a:t>
            </a:r>
            <a:endParaRPr kumimoji="0" lang="en-US" sz="8000" b="1" i="0" u="none" strike="noStrike" kern="1200" cap="none" spc="0" normalizeH="0" baseline="0" noProof="0">
              <a:ln>
                <a:noFill/>
              </a:ln>
              <a:effectLst/>
              <a:uLnTx/>
              <a:uFillTx/>
              <a:latin typeface="Antonio" pitchFamily="2" charset="77"/>
              <a:ea typeface="+mn-ea"/>
              <a:cs typeface="+mn-cs"/>
            </a:endParaRPr>
          </a:p>
        </p:txBody>
      </p:sp>
      <p:sp>
        <p:nvSpPr>
          <p:cNvPr id="9" name="Freeform 6">
            <a:extLst>
              <a:ext uri="{FF2B5EF4-FFF2-40B4-BE49-F238E27FC236}">
                <a16:creationId xmlns:a16="http://schemas.microsoft.com/office/drawing/2014/main" id="{FFEA0B15-B6F8-0B17-32E5-43BE85316F78}"/>
              </a:ext>
            </a:extLst>
          </p:cNvPr>
          <p:cNvSpPr/>
          <p:nvPr/>
        </p:nvSpPr>
        <p:spPr>
          <a:xfrm>
            <a:off x="17005918" y="1028700"/>
            <a:ext cx="253382" cy="168614"/>
          </a:xfrm>
          <a:custGeom>
            <a:avLst/>
            <a:gdLst/>
            <a:ahLst/>
            <a:cxnLst/>
            <a:rect l="l" t="t" r="r" b="b"/>
            <a:pathLst>
              <a:path w="253382" h="168614">
                <a:moveTo>
                  <a:pt x="0" y="0"/>
                </a:moveTo>
                <a:lnTo>
                  <a:pt x="253382" y="0"/>
                </a:lnTo>
                <a:lnTo>
                  <a:pt x="253382" y="168614"/>
                </a:lnTo>
                <a:lnTo>
                  <a:pt x="0" y="1686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466097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4B05C-C2DB-8A6F-0390-1A1799D32CAD}"/>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023DBF8E-F46E-78F5-041C-4F2F9A444527}"/>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l="44" r="44"/>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135F90BD-A2BD-719E-F008-F3D68584E17D}"/>
              </a:ext>
            </a:extLst>
          </p:cNvPr>
          <p:cNvSpPr/>
          <p:nvPr/>
        </p:nvSpPr>
        <p:spPr>
          <a:xfrm>
            <a:off x="7624029" y="1485899"/>
            <a:ext cx="9782908" cy="7129719"/>
          </a:xfrm>
          <a:prstGeom prst="roundRect">
            <a:avLst>
              <a:gd name="adj" fmla="val 6984"/>
            </a:avLst>
          </a:prstGeom>
          <a:solidFill>
            <a:schemeClr val="bg1"/>
          </a:solidFill>
          <a:ln>
            <a:noFill/>
          </a:ln>
          <a:effectLst>
            <a:outerShdw blurRad="381000" dist="127000" dir="2700000" algn="tl" rotWithShape="0">
              <a:prstClr val="black">
                <a:alpha val="40015"/>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FFFFFF"/>
              </a:solidFill>
              <a:effectLst/>
              <a:uLnTx/>
              <a:uFillTx/>
              <a:latin typeface="Manrope"/>
              <a:ea typeface="+mn-ea"/>
              <a:cs typeface="+mn-cs"/>
            </a:endParaRPr>
          </a:p>
        </p:txBody>
      </p:sp>
      <p:graphicFrame>
        <p:nvGraphicFramePr>
          <p:cNvPr id="6" name="Chart 5">
            <a:extLst>
              <a:ext uri="{FF2B5EF4-FFF2-40B4-BE49-F238E27FC236}">
                <a16:creationId xmlns:a16="http://schemas.microsoft.com/office/drawing/2014/main" id="{A0F9FE4D-969F-65DC-E15D-DBA62204FA23}"/>
              </a:ext>
            </a:extLst>
          </p:cNvPr>
          <p:cNvGraphicFramePr/>
          <p:nvPr>
            <p:extLst>
              <p:ext uri="{D42A27DB-BD31-4B8C-83A1-F6EECF244321}">
                <p14:modId xmlns:p14="http://schemas.microsoft.com/office/powerpoint/2010/main" val="1123209707"/>
              </p:ext>
            </p:extLst>
          </p:nvPr>
        </p:nvGraphicFramePr>
        <p:xfrm>
          <a:off x="8257883" y="1759818"/>
          <a:ext cx="8334307" cy="6203082"/>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D19793E0-4706-F04F-C172-E2FCB9D6AD98}"/>
              </a:ext>
            </a:extLst>
          </p:cNvPr>
          <p:cNvSpPr txBox="1"/>
          <p:nvPr/>
        </p:nvSpPr>
        <p:spPr>
          <a:xfrm>
            <a:off x="799175" y="1485899"/>
            <a:ext cx="6475082" cy="5632311"/>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effectLst/>
                <a:uLnTx/>
                <a:uFillTx/>
                <a:latin typeface="Antonio" pitchFamily="2" charset="77"/>
                <a:ea typeface="+mn-ea"/>
                <a:cs typeface="+mn-cs"/>
              </a:rPr>
              <a:t>THER</a:t>
            </a:r>
            <a:r>
              <a:rPr lang="en-US" sz="7200" b="1">
                <a:latin typeface="Antonio" pitchFamily="2" charset="77"/>
              </a:rPr>
              <a:t>E HAS BEEN AN </a:t>
            </a:r>
            <a:r>
              <a:rPr kumimoji="0" lang="en-US" sz="7200" b="1" i="0" u="none" strike="noStrike" kern="1200" cap="none" spc="0" normalizeH="0" baseline="0" noProof="0">
                <a:ln>
                  <a:noFill/>
                </a:ln>
                <a:effectLst/>
                <a:uLnTx/>
                <a:uFillTx/>
                <a:latin typeface="Antonio" pitchFamily="2" charset="77"/>
                <a:ea typeface="+mn-ea"/>
                <a:cs typeface="+mn-cs"/>
              </a:rPr>
              <a:t>EXPLOSION IN THE NUMBER OF OOH POWER USERS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effectLst/>
                <a:uLnTx/>
                <a:uFillTx/>
                <a:latin typeface="Antonio" pitchFamily="2" charset="77"/>
                <a:ea typeface="+mn-ea"/>
                <a:cs typeface="+mn-cs"/>
              </a:rPr>
              <a:t>POST-COVID</a:t>
            </a:r>
            <a:endParaRPr kumimoji="0" lang="en-US" sz="9600" b="1" i="0" u="none" strike="noStrike" kern="1200" cap="none" spc="0" normalizeH="0" baseline="0" noProof="0">
              <a:ln>
                <a:noFill/>
              </a:ln>
              <a:effectLst/>
              <a:uLnTx/>
              <a:uFillTx/>
              <a:latin typeface="Antonio" pitchFamily="2" charset="77"/>
              <a:ea typeface="+mn-ea"/>
              <a:cs typeface="+mn-cs"/>
            </a:endParaRPr>
          </a:p>
        </p:txBody>
      </p:sp>
      <p:sp>
        <p:nvSpPr>
          <p:cNvPr id="19" name="TextBox 18">
            <a:extLst>
              <a:ext uri="{FF2B5EF4-FFF2-40B4-BE49-F238E27FC236}">
                <a16:creationId xmlns:a16="http://schemas.microsoft.com/office/drawing/2014/main" id="{77D40C94-72C7-ADF3-EE0B-35D0C2E3DB2C}"/>
              </a:ext>
            </a:extLst>
          </p:cNvPr>
          <p:cNvSpPr txBox="1"/>
          <p:nvPr/>
        </p:nvSpPr>
        <p:spPr>
          <a:xfrm>
            <a:off x="881063" y="9390626"/>
            <a:ext cx="8262937" cy="36933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bg1">
                    <a:lumMod val="65000"/>
                  </a:schemeClr>
                </a:solidFill>
                <a:effectLst/>
                <a:uLnTx/>
                <a:uFillTx/>
                <a:latin typeface="Manrope"/>
                <a:ea typeface="+mn-ea"/>
                <a:cs typeface="+mn-cs"/>
              </a:rPr>
              <a:t>Source: OOH Effectiveness IPA Databank Study</a:t>
            </a:r>
          </a:p>
        </p:txBody>
      </p:sp>
      <p:pic>
        <p:nvPicPr>
          <p:cNvPr id="8" name="Picture 7" descr="A black background with white letters&#10;&#10;Description automatically generated">
            <a:extLst>
              <a:ext uri="{FF2B5EF4-FFF2-40B4-BE49-F238E27FC236}">
                <a16:creationId xmlns:a16="http://schemas.microsoft.com/office/drawing/2014/main" id="{8773D0CD-E163-FAD4-E913-802E420F90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71768" y="9343201"/>
            <a:ext cx="2413234" cy="496773"/>
          </a:xfrm>
          <a:prstGeom prst="rect">
            <a:avLst/>
          </a:prstGeom>
        </p:spPr>
      </p:pic>
      <p:sp>
        <p:nvSpPr>
          <p:cNvPr id="13" name="Freeform 6">
            <a:extLst>
              <a:ext uri="{FF2B5EF4-FFF2-40B4-BE49-F238E27FC236}">
                <a16:creationId xmlns:a16="http://schemas.microsoft.com/office/drawing/2014/main" id="{C8B64BE0-A081-47AA-6B20-2FF90997C9E9}"/>
              </a:ext>
            </a:extLst>
          </p:cNvPr>
          <p:cNvSpPr/>
          <p:nvPr/>
        </p:nvSpPr>
        <p:spPr>
          <a:xfrm>
            <a:off x="990600" y="1028700"/>
            <a:ext cx="253382" cy="168614"/>
          </a:xfrm>
          <a:custGeom>
            <a:avLst/>
            <a:gdLst/>
            <a:ahLst/>
            <a:cxnLst/>
            <a:rect l="l" t="t" r="r" b="b"/>
            <a:pathLst>
              <a:path w="253382" h="168614">
                <a:moveTo>
                  <a:pt x="0" y="0"/>
                </a:moveTo>
                <a:lnTo>
                  <a:pt x="253382" y="0"/>
                </a:lnTo>
                <a:lnTo>
                  <a:pt x="253382" y="168614"/>
                </a:lnTo>
                <a:lnTo>
                  <a:pt x="0" y="16861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anrope"/>
              <a:ea typeface="+mn-ea"/>
              <a:cs typeface="+mn-cs"/>
            </a:endParaRPr>
          </a:p>
        </p:txBody>
      </p:sp>
    </p:spTree>
    <p:extLst>
      <p:ext uri="{BB962C8B-B14F-4D97-AF65-F5344CB8AC3E}">
        <p14:creationId xmlns:p14="http://schemas.microsoft.com/office/powerpoint/2010/main" val="3265198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Brandy Marketing plan">
      <a:dk1>
        <a:srgbClr val="000000"/>
      </a:dk1>
      <a:lt1>
        <a:srgbClr val="FFFFFF"/>
      </a:lt1>
      <a:dk2>
        <a:srgbClr val="44546A"/>
      </a:dk2>
      <a:lt2>
        <a:srgbClr val="E7E6E6"/>
      </a:lt2>
      <a:accent1>
        <a:srgbClr val="71F424"/>
      </a:accent1>
      <a:accent2>
        <a:srgbClr val="121E3C"/>
      </a:accent2>
      <a:accent3>
        <a:srgbClr val="141311"/>
      </a:accent3>
      <a:accent4>
        <a:srgbClr val="141311"/>
      </a:accent4>
      <a:accent5>
        <a:srgbClr val="141312"/>
      </a:accent5>
      <a:accent6>
        <a:srgbClr val="141312"/>
      </a:accent6>
      <a:hlink>
        <a:srgbClr val="0563C1"/>
      </a:hlink>
      <a:folHlink>
        <a:srgbClr val="954F72"/>
      </a:folHlink>
    </a:clrScheme>
    <a:fontScheme name="Custom 9">
      <a:majorFont>
        <a:latin typeface="Manrope"/>
        <a:ea typeface=""/>
        <a:cs typeface=""/>
      </a:majorFont>
      <a:minorFont>
        <a:latin typeface="Manro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Brandy Marketing plan">
      <a:dk1>
        <a:srgbClr val="000000"/>
      </a:dk1>
      <a:lt1>
        <a:srgbClr val="FFFFFF"/>
      </a:lt1>
      <a:dk2>
        <a:srgbClr val="44546A"/>
      </a:dk2>
      <a:lt2>
        <a:srgbClr val="E7E6E6"/>
      </a:lt2>
      <a:accent1>
        <a:srgbClr val="71F424"/>
      </a:accent1>
      <a:accent2>
        <a:srgbClr val="121E3C"/>
      </a:accent2>
      <a:accent3>
        <a:srgbClr val="141311"/>
      </a:accent3>
      <a:accent4>
        <a:srgbClr val="141311"/>
      </a:accent4>
      <a:accent5>
        <a:srgbClr val="141312"/>
      </a:accent5>
      <a:accent6>
        <a:srgbClr val="141312"/>
      </a:accent6>
      <a:hlink>
        <a:srgbClr val="0563C1"/>
      </a:hlink>
      <a:folHlink>
        <a:srgbClr val="954F72"/>
      </a:folHlink>
    </a:clrScheme>
    <a:fontScheme name="Custom 9">
      <a:majorFont>
        <a:latin typeface="Manrope"/>
        <a:ea typeface=""/>
        <a:cs typeface=""/>
      </a:majorFont>
      <a:minorFont>
        <a:latin typeface="Manro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Brandy Marketing plan">
      <a:dk1>
        <a:srgbClr val="000000"/>
      </a:dk1>
      <a:lt1>
        <a:srgbClr val="FFFFFF"/>
      </a:lt1>
      <a:dk2>
        <a:srgbClr val="44546A"/>
      </a:dk2>
      <a:lt2>
        <a:srgbClr val="E7E6E6"/>
      </a:lt2>
      <a:accent1>
        <a:srgbClr val="71F424"/>
      </a:accent1>
      <a:accent2>
        <a:srgbClr val="121E3C"/>
      </a:accent2>
      <a:accent3>
        <a:srgbClr val="141311"/>
      </a:accent3>
      <a:accent4>
        <a:srgbClr val="141311"/>
      </a:accent4>
      <a:accent5>
        <a:srgbClr val="141312"/>
      </a:accent5>
      <a:accent6>
        <a:srgbClr val="141312"/>
      </a:accent6>
      <a:hlink>
        <a:srgbClr val="0563C1"/>
      </a:hlink>
      <a:folHlink>
        <a:srgbClr val="954F72"/>
      </a:folHlink>
    </a:clrScheme>
    <a:fontScheme name="Custom 9">
      <a:majorFont>
        <a:latin typeface="Manrope"/>
        <a:ea typeface=""/>
        <a:cs typeface=""/>
      </a:majorFont>
      <a:minorFont>
        <a:latin typeface="Manro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C5BE923DCCDED42B1C483427E7827F4" ma:contentTypeVersion="15" ma:contentTypeDescription="Create a new document." ma:contentTypeScope="" ma:versionID="05eaca03791bae6fe95e68c31f31e9de">
  <xsd:schema xmlns:xsd="http://www.w3.org/2001/XMLSchema" xmlns:xs="http://www.w3.org/2001/XMLSchema" xmlns:p="http://schemas.microsoft.com/office/2006/metadata/properties" xmlns:ns2="bb47b347-4b3b-4107-9def-58e6d883bdaa" xmlns:ns3="7aa58a9a-7717-4ad1-8e04-2edb3dcb4bd8" targetNamespace="http://schemas.microsoft.com/office/2006/metadata/properties" ma:root="true" ma:fieldsID="e68bf5b0c34e7eb7da4d411bb703e301" ns2:_="" ns3:_="">
    <xsd:import namespace="bb47b347-4b3b-4107-9def-58e6d883bdaa"/>
    <xsd:import namespace="7aa58a9a-7717-4ad1-8e04-2edb3dcb4bd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LengthInSeconds"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47b347-4b3b-4107-9def-58e6d883bd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911e483-6062-4f87-9f45-5c8b03109d3b" ma:termSetId="09814cd3-568e-fe90-9814-8d621ff8fb84" ma:anchorId="fba54fb3-c3e1-fe81-a776-ca4b69148c4d" ma:open="true" ma:isKeyword="false">
      <xsd:complexType>
        <xsd:sequence>
          <xsd:element ref="pc:Terms" minOccurs="0" maxOccurs="1"/>
        </xsd:sequence>
      </xsd:complex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aa58a9a-7717-4ad1-8e04-2edb3dcb4bd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d9817bb1-746c-4ee8-8255-347dc867d482}" ma:internalName="TaxCatchAll" ma:showField="CatchAllData" ma:web="7aa58a9a-7717-4ad1-8e04-2edb3dcb4bd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aa58a9a-7717-4ad1-8e04-2edb3dcb4bd8" xsi:nil="true"/>
    <lcf76f155ced4ddcb4097134ff3c332f xmlns="bb47b347-4b3b-4107-9def-58e6d883bda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FCDB459-F9E6-4764-81E1-58FDD02C5354}">
  <ds:schemaRefs>
    <ds:schemaRef ds:uri="http://schemas.microsoft.com/sharepoint/v3/contenttype/forms"/>
  </ds:schemaRefs>
</ds:datastoreItem>
</file>

<file path=customXml/itemProps2.xml><?xml version="1.0" encoding="utf-8"?>
<ds:datastoreItem xmlns:ds="http://schemas.openxmlformats.org/officeDocument/2006/customXml" ds:itemID="{03AE145F-4815-44C9-9C48-93804B948E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47b347-4b3b-4107-9def-58e6d883bdaa"/>
    <ds:schemaRef ds:uri="7aa58a9a-7717-4ad1-8e04-2edb3dcb4b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010953A-73E7-4F25-8FE0-9DE026F5424C}">
  <ds:schemaRefs>
    <ds:schemaRef ds:uri="http://schemas.microsoft.com/office/2006/metadata/properties"/>
    <ds:schemaRef ds:uri="http://schemas.microsoft.com/office/infopath/2007/PartnerControls"/>
    <ds:schemaRef ds:uri="7aa58a9a-7717-4ad1-8e04-2edb3dcb4bd8"/>
    <ds:schemaRef ds:uri="bb47b347-4b3b-4107-9def-58e6d883bdaa"/>
  </ds:schemaRefs>
</ds:datastoreItem>
</file>

<file path=docMetadata/LabelInfo.xml><?xml version="1.0" encoding="utf-8"?>
<clbl:labelList xmlns:clbl="http://schemas.microsoft.com/office/2020/mipLabelMetadata">
  <clbl:label id="{d026e4c1-5892-497a-b9da-ee493c9f0364}" enabled="0" method="" siteId="{d026e4c1-5892-497a-b9da-ee493c9f0364}" removed="1"/>
</clbl:labelList>
</file>

<file path=docProps/app.xml><?xml version="1.0" encoding="utf-8"?>
<Properties xmlns="http://schemas.openxmlformats.org/officeDocument/2006/extended-properties" xmlns:vt="http://schemas.openxmlformats.org/officeDocument/2006/docPropsVTypes">
  <TotalTime>1675</TotalTime>
  <Words>1896</Words>
  <Application>Microsoft Office PowerPoint</Application>
  <PresentationFormat>Custom</PresentationFormat>
  <Paragraphs>265</Paragraphs>
  <Slides>27</Slides>
  <Notes>11</Notes>
  <HiddenSlides>0</HiddenSlides>
  <MMClips>0</MMClips>
  <ScaleCrop>false</ScaleCrop>
  <HeadingPairs>
    <vt:vector size="4" baseType="variant">
      <vt:variant>
        <vt:lpstr>Theme</vt:lpstr>
      </vt:variant>
      <vt:variant>
        <vt:i4>4</vt:i4>
      </vt:variant>
      <vt:variant>
        <vt:lpstr>Slide Titles</vt:lpstr>
      </vt:variant>
      <vt:variant>
        <vt:i4>27</vt:i4>
      </vt:variant>
    </vt:vector>
  </HeadingPairs>
  <TitlesOfParts>
    <vt:vector size="31" baseType="lpstr">
      <vt:lpstr>Office Theme</vt:lpstr>
      <vt:lpstr>2_Office Theme</vt:lpstr>
      <vt:lpstr>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14 Business Proposal</dc:title>
  <dc:creator>Wilson, Ross (LDN-RAP)</dc:creator>
  <cp:lastModifiedBy>GLAZBROOK, Catherine</cp:lastModifiedBy>
  <cp:revision>8</cp:revision>
  <dcterms:created xsi:type="dcterms:W3CDTF">2006-08-16T00:00:00Z</dcterms:created>
  <dcterms:modified xsi:type="dcterms:W3CDTF">2026-01-29T13:24:56Z</dcterms:modified>
  <dc:identifier>DAGMNdo4kcM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0x010100DC5BE923DCCDED42B1C483427E7827F4</vt:lpwstr>
  </property>
</Properties>
</file>